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8" r:id="rId4"/>
    <p:sldId id="260" r:id="rId5"/>
    <p:sldId id="261" r:id="rId6"/>
    <p:sldId id="266" r:id="rId7"/>
    <p:sldId id="267" r:id="rId8"/>
    <p:sldId id="268" r:id="rId9"/>
    <p:sldId id="274" r:id="rId10"/>
    <p:sldId id="275" r:id="rId11"/>
    <p:sldId id="269" r:id="rId12"/>
    <p:sldId id="270" r:id="rId13"/>
    <p:sldId id="27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963"/>
    <p:restoredTop sz="94614"/>
  </p:normalViewPr>
  <p:slideViewPr>
    <p:cSldViewPr snapToGrid="0">
      <p:cViewPr varScale="1">
        <p:scale>
          <a:sx n="59" d="100"/>
          <a:sy n="59" d="100"/>
        </p:scale>
        <p:origin x="184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711288-E3A8-4A81-9BC9-06388E8AFD1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4F505BF-3512-42AB-B162-2D6D10205CF7}">
      <dgm:prSet/>
      <dgm:spPr/>
      <dgm:t>
        <a:bodyPr/>
        <a:lstStyle/>
        <a:p>
          <a:r>
            <a:rPr lang="en-GB"/>
            <a:t>Technological competition shaping diplomacy</a:t>
          </a:r>
          <a:endParaRPr lang="en-US"/>
        </a:p>
      </dgm:t>
    </dgm:pt>
    <dgm:pt modelId="{830D514F-996E-4FCD-823F-B16E9792F44F}" type="parTrans" cxnId="{C988DDF4-31E7-4046-A422-F100B58A22D9}">
      <dgm:prSet/>
      <dgm:spPr/>
      <dgm:t>
        <a:bodyPr/>
        <a:lstStyle/>
        <a:p>
          <a:endParaRPr lang="en-US"/>
        </a:p>
      </dgm:t>
    </dgm:pt>
    <dgm:pt modelId="{E8B2A9CF-49E0-47E8-BDE9-45EFF85A4D6D}" type="sibTrans" cxnId="{C988DDF4-31E7-4046-A422-F100B58A22D9}">
      <dgm:prSet/>
      <dgm:spPr/>
      <dgm:t>
        <a:bodyPr/>
        <a:lstStyle/>
        <a:p>
          <a:endParaRPr lang="en-US"/>
        </a:p>
      </dgm:t>
    </dgm:pt>
    <dgm:pt modelId="{1D4CD5B0-3362-4FF4-903B-B26AE8F3140C}">
      <dgm:prSet/>
      <dgm:spPr/>
      <dgm:t>
        <a:bodyPr/>
        <a:lstStyle/>
        <a:p>
          <a:r>
            <a:rPr lang="en-GB"/>
            <a:t>- Digital sovereignty concerns</a:t>
          </a:r>
          <a:endParaRPr lang="en-US"/>
        </a:p>
      </dgm:t>
    </dgm:pt>
    <dgm:pt modelId="{081739BE-0323-4276-BC1A-6DD2FC4F899C}" type="parTrans" cxnId="{9DF39E69-DB94-4B9D-A115-971902B8A68D}">
      <dgm:prSet/>
      <dgm:spPr/>
      <dgm:t>
        <a:bodyPr/>
        <a:lstStyle/>
        <a:p>
          <a:endParaRPr lang="en-US"/>
        </a:p>
      </dgm:t>
    </dgm:pt>
    <dgm:pt modelId="{D5853AE2-69DF-4766-A692-6BBD1A715B8F}" type="sibTrans" cxnId="{9DF39E69-DB94-4B9D-A115-971902B8A68D}">
      <dgm:prSet/>
      <dgm:spPr/>
      <dgm:t>
        <a:bodyPr/>
        <a:lstStyle/>
        <a:p>
          <a:endParaRPr lang="en-US"/>
        </a:p>
      </dgm:t>
    </dgm:pt>
    <dgm:pt modelId="{1254E77B-3731-2747-B671-5392393B3FA4}" type="pres">
      <dgm:prSet presAssocID="{AC711288-E3A8-4A81-9BC9-06388E8AFD16}" presName="linear" presStyleCnt="0">
        <dgm:presLayoutVars>
          <dgm:animLvl val="lvl"/>
          <dgm:resizeHandles val="exact"/>
        </dgm:presLayoutVars>
      </dgm:prSet>
      <dgm:spPr/>
    </dgm:pt>
    <dgm:pt modelId="{96B4A1AF-3CEA-2049-A838-1B2B3A03EF0D}" type="pres">
      <dgm:prSet presAssocID="{F4F505BF-3512-42AB-B162-2D6D10205CF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D12E1E4-B54D-F549-AE6F-7FFA7FA83C93}" type="pres">
      <dgm:prSet presAssocID="{E8B2A9CF-49E0-47E8-BDE9-45EFF85A4D6D}" presName="spacer" presStyleCnt="0"/>
      <dgm:spPr/>
    </dgm:pt>
    <dgm:pt modelId="{A5421C10-E7CD-924E-802C-B6E9CEC7AFAA}" type="pres">
      <dgm:prSet presAssocID="{1D4CD5B0-3362-4FF4-903B-B26AE8F3140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DF39E69-DB94-4B9D-A115-971902B8A68D}" srcId="{AC711288-E3A8-4A81-9BC9-06388E8AFD16}" destId="{1D4CD5B0-3362-4FF4-903B-B26AE8F3140C}" srcOrd="1" destOrd="0" parTransId="{081739BE-0323-4276-BC1A-6DD2FC4F899C}" sibTransId="{D5853AE2-69DF-4766-A692-6BBD1A715B8F}"/>
    <dgm:cxn modelId="{2FFB18CC-AE6C-BA40-A816-B87D08E71AFE}" type="presOf" srcId="{F4F505BF-3512-42AB-B162-2D6D10205CF7}" destId="{96B4A1AF-3CEA-2049-A838-1B2B3A03EF0D}" srcOrd="0" destOrd="0" presId="urn:microsoft.com/office/officeart/2005/8/layout/vList2"/>
    <dgm:cxn modelId="{DCB302E0-AD10-3D4A-972D-AA738282D788}" type="presOf" srcId="{1D4CD5B0-3362-4FF4-903B-B26AE8F3140C}" destId="{A5421C10-E7CD-924E-802C-B6E9CEC7AFAA}" srcOrd="0" destOrd="0" presId="urn:microsoft.com/office/officeart/2005/8/layout/vList2"/>
    <dgm:cxn modelId="{86A5E2F2-071D-D944-8FCA-43AB4EE1A0C4}" type="presOf" srcId="{AC711288-E3A8-4A81-9BC9-06388E8AFD16}" destId="{1254E77B-3731-2747-B671-5392393B3FA4}" srcOrd="0" destOrd="0" presId="urn:microsoft.com/office/officeart/2005/8/layout/vList2"/>
    <dgm:cxn modelId="{C988DDF4-31E7-4046-A422-F100B58A22D9}" srcId="{AC711288-E3A8-4A81-9BC9-06388E8AFD16}" destId="{F4F505BF-3512-42AB-B162-2D6D10205CF7}" srcOrd="0" destOrd="0" parTransId="{830D514F-996E-4FCD-823F-B16E9792F44F}" sibTransId="{E8B2A9CF-49E0-47E8-BDE9-45EFF85A4D6D}"/>
    <dgm:cxn modelId="{20FB1C77-77D9-4C4A-A342-066818403E03}" type="presParOf" srcId="{1254E77B-3731-2747-B671-5392393B3FA4}" destId="{96B4A1AF-3CEA-2049-A838-1B2B3A03EF0D}" srcOrd="0" destOrd="0" presId="urn:microsoft.com/office/officeart/2005/8/layout/vList2"/>
    <dgm:cxn modelId="{AC16509B-E879-484B-97C1-24115BB4C3C4}" type="presParOf" srcId="{1254E77B-3731-2747-B671-5392393B3FA4}" destId="{3D12E1E4-B54D-F549-AE6F-7FFA7FA83C93}" srcOrd="1" destOrd="0" presId="urn:microsoft.com/office/officeart/2005/8/layout/vList2"/>
    <dgm:cxn modelId="{C2FBDBD4-A344-4F4D-AD89-9B567AE1F206}" type="presParOf" srcId="{1254E77B-3731-2747-B671-5392393B3FA4}" destId="{A5421C10-E7CD-924E-802C-B6E9CEC7AFA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B4A1AF-3CEA-2049-A838-1B2B3A03EF0D}">
      <dsp:nvSpPr>
        <dsp:cNvPr id="0" name=""/>
        <dsp:cNvSpPr/>
      </dsp:nvSpPr>
      <dsp:spPr>
        <a:xfrm>
          <a:off x="0" y="40389"/>
          <a:ext cx="6832212" cy="2527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500" kern="1200"/>
            <a:t>Technological competition shaping diplomacy</a:t>
          </a:r>
          <a:endParaRPr lang="en-US" sz="4500" kern="1200"/>
        </a:p>
      </dsp:txBody>
      <dsp:txXfrm>
        <a:off x="123368" y="163757"/>
        <a:ext cx="6585476" cy="2280464"/>
      </dsp:txXfrm>
    </dsp:sp>
    <dsp:sp modelId="{A5421C10-E7CD-924E-802C-B6E9CEC7AFAA}">
      <dsp:nvSpPr>
        <dsp:cNvPr id="0" name=""/>
        <dsp:cNvSpPr/>
      </dsp:nvSpPr>
      <dsp:spPr>
        <a:xfrm>
          <a:off x="0" y="2697189"/>
          <a:ext cx="6832212" cy="2527200"/>
        </a:xfrm>
        <a:prstGeom prst="roundRect">
          <a:avLst/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96000"/>
                <a:lumMod val="104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500" kern="1200"/>
            <a:t>- Digital sovereignty concerns</a:t>
          </a:r>
          <a:endParaRPr lang="en-US" sz="4500" kern="1200"/>
        </a:p>
      </dsp:txBody>
      <dsp:txXfrm>
        <a:off x="123368" y="2820557"/>
        <a:ext cx="6585476" cy="2280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1CC9DF2-DA87-47EC-9CD6-92CA3F67F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Child hands on a globe">
            <a:extLst>
              <a:ext uri="{FF2B5EF4-FFF2-40B4-BE49-F238E27FC236}">
                <a16:creationId xmlns:a16="http://schemas.microsoft.com/office/drawing/2014/main" id="{22D01470-94B4-02CC-0B75-E453112CEC5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l="9396" r="9394" b="-1"/>
          <a:stretch/>
        </p:blipFill>
        <p:spPr>
          <a:xfrm>
            <a:off x="3848510" y="10"/>
            <a:ext cx="8343488" cy="685799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C1FE35E7-C5E5-4D72-8EB9-F9E9AB0E6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57608" y="228600"/>
            <a:ext cx="2851523" cy="6638625"/>
            <a:chOff x="2487613" y="285750"/>
            <a:chExt cx="2428875" cy="5654676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19D5F14-E667-4985-821E-2946E5E08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389875D3-7AF1-490E-9952-9432E9A5D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4DF6009E-1632-47D2-A99B-10988900B3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51808AE6-120D-443F-A536-0950520A5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45F2979F-5FE5-4E39-B2EB-4C7A5E944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0E47D190-1970-4AF2-8F82-8393F16F9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44A3A50C-5511-4387-BAB8-0C46DAD0DD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6E6DDB0B-ED3A-47BE-AE78-2144719A76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38E9BBA0-EEB7-422D-BB1D-BC992E346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49B19BD5-BD0C-4E4A-9BEA-11125D523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F7067660-38AD-40C8-9235-3521C3C4C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FF31F18F-220D-4FFD-A827-59AD38DCA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DBB953D-52D9-4A20-8E26-3E3B84934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84823" y="-786"/>
            <a:ext cx="2356675" cy="6854040"/>
            <a:chOff x="6627813" y="194833"/>
            <a:chExt cx="1952625" cy="5678918"/>
          </a:xfrm>
        </p:grpSpPr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C4B2DF77-F62F-4AB3-9B36-AFF0F71445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D65E6F21-F228-4380-A548-8A77E51A5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C7470D00-85ED-4774-9998-D2C91D69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D0002420-FFA7-4944-9844-4A4F1EBC9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5A35C907-38CD-430F-8BEE-E8585C842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ECFC1A81-8944-4841-A7EF-0D2CE18DF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0C788370-EB63-4AA0-A6D9-3D28F6407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08F9E89D-6F10-4909-9D6A-24CDB43519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5DBA60B4-E427-4C7B-A43F-C3E8489FD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AB51DDEA-C0B5-47FB-8037-F6ED5E21E9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54A1B5B9-8207-44C4-B389-B4B27E167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58386867-45D4-415A-B5F7-B391D65B3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6ABF94D-C52C-764E-566D-969E572F5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5066" y="2514600"/>
            <a:ext cx="5681134" cy="22627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b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Challenges and Opportunities of International Cooperation </a:t>
            </a:r>
            <a:endParaRPr lang="en-FR" sz="3700" b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BB96DC-12E4-7B47-B1DA-60BB37E02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5066" y="4777379"/>
            <a:ext cx="5681134" cy="112628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GB" sz="2000" b="1" dirty="0">
                <a:latin typeface="Times-Roman"/>
              </a:rPr>
              <a:t>A global perspective on diplomacy, security, and economic interdependence</a:t>
            </a:r>
          </a:p>
          <a:p>
            <a:pPr>
              <a:lnSpc>
                <a:spcPct val="90000"/>
              </a:lnSpc>
            </a:pPr>
            <a:r>
              <a:rPr lang="en-GB" sz="1400" dirty="0"/>
              <a:t>									B</a:t>
            </a:r>
            <a:r>
              <a:rPr lang="en-FR" sz="1400" dirty="0"/>
              <a:t>y:  Professor Mehri Madarshahi</a:t>
            </a:r>
          </a:p>
          <a:p>
            <a:pPr>
              <a:lnSpc>
                <a:spcPct val="90000"/>
              </a:lnSpc>
            </a:pPr>
            <a:r>
              <a:rPr lang="en-FR" sz="1400" dirty="0"/>
              <a:t>CEIBS. Shanghai, China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C2A9638-A67A-481B-9FC8-9EDDB653B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57599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FR"/>
          </a:p>
        </p:txBody>
      </p:sp>
      <p:sp>
        <p:nvSpPr>
          <p:cNvPr id="65" name="Freeform 33">
            <a:extLst>
              <a:ext uri="{FF2B5EF4-FFF2-40B4-BE49-F238E27FC236}">
                <a16:creationId xmlns:a16="http://schemas.microsoft.com/office/drawing/2014/main" id="{DA7D58A6-9FA0-41B3-BF2E-8AA1DF4B9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657599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FR"/>
          </a:p>
        </p:txBody>
      </p:sp>
      <p:pic>
        <p:nvPicPr>
          <p:cNvPr id="7" name="Picture 6" descr="World map made out of post-its">
            <a:extLst>
              <a:ext uri="{FF2B5EF4-FFF2-40B4-BE49-F238E27FC236}">
                <a16:creationId xmlns:a16="http://schemas.microsoft.com/office/drawing/2014/main" id="{35B1B362-65A0-7D1B-7022-B74CB3DEF6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812" r="29227" b="2"/>
          <a:stretch/>
        </p:blipFill>
        <p:spPr>
          <a:xfrm>
            <a:off x="2" y="10"/>
            <a:ext cx="36810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77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C7232-BB5B-126B-299C-EAC45AA58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b="1" dirty="0"/>
              <a:t>Situation in the Middle East-Rising instability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95B6A-367F-EAC6-020E-323A2BEDF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4006222"/>
          </a:xfrm>
        </p:spPr>
        <p:txBody>
          <a:bodyPr>
            <a:normAutofit/>
          </a:bodyPr>
          <a:lstStyle/>
          <a:p>
            <a:endParaRPr lang="en-FR" sz="2400" dirty="0"/>
          </a:p>
          <a:p>
            <a:r>
              <a:rPr lang="en-FR" sz="2400" dirty="0"/>
              <a:t>Gaza, Iran, Lebanon, Syria, Iran  war with Israel</a:t>
            </a:r>
          </a:p>
        </p:txBody>
      </p:sp>
    </p:spTree>
    <p:extLst>
      <p:ext uri="{BB962C8B-B14F-4D97-AF65-F5344CB8AC3E}">
        <p14:creationId xmlns:p14="http://schemas.microsoft.com/office/powerpoint/2010/main" val="3079587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A23722-72AB-7DB4-623F-84EBDC289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n-GB" sz="3000">
                <a:solidFill>
                  <a:schemeClr val="bg1"/>
                </a:solidFill>
              </a:rPr>
              <a:t>AI, Quantum Computing, &amp; Space Rivalries</a:t>
            </a:r>
            <a:endParaRPr lang="en-FR" sz="3000">
              <a:solidFill>
                <a:schemeClr val="bg1"/>
              </a:solidFill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FR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7E936E3-5FFA-DBDA-E4B8-440DEBA450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6006973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0998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7869B1-C319-FFAE-5CF7-704167D4D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800"/>
              <a:t>Climate Change Cooperation &amp; Setbacks</a:t>
            </a:r>
            <a:endParaRPr lang="en-FR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7D4D5-E103-4D3A-B09D-3FC6E9D93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en-GB" dirty="0"/>
              <a:t>Kunming-Montreal Global Biodiversity Framework</a:t>
            </a:r>
          </a:p>
          <a:p>
            <a:endParaRPr lang="en-GB" dirty="0"/>
          </a:p>
          <a:p>
            <a:r>
              <a:rPr lang="en-GB" dirty="0"/>
              <a:t>  - US withdrawal from climate agreements</a:t>
            </a:r>
          </a:p>
          <a:p>
            <a:endParaRPr lang="en-GB" dirty="0"/>
          </a:p>
          <a:p>
            <a:endParaRPr lang="en-FR" dirty="0"/>
          </a:p>
        </p:txBody>
      </p:sp>
      <p:pic>
        <p:nvPicPr>
          <p:cNvPr id="5" name="Picture 4" descr="An illustration of the global population">
            <a:extLst>
              <a:ext uri="{FF2B5EF4-FFF2-40B4-BE49-F238E27FC236}">
                <a16:creationId xmlns:a16="http://schemas.microsoft.com/office/drawing/2014/main" id="{F6F13F29-5ED8-61FD-3DB8-5FCC783C7F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47" r="18143"/>
          <a:stretch/>
        </p:blipFill>
        <p:spPr>
          <a:xfrm>
            <a:off x="4619543" y="10"/>
            <a:ext cx="757245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62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D494C60-D244-8B7C-CCDD-8C384F1E1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n-GB" dirty="0"/>
              <a:t>The Path Forward</a:t>
            </a:r>
            <a:endParaRPr lang="en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FR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FR"/>
          </a:p>
        </p:txBody>
      </p:sp>
      <p:pic>
        <p:nvPicPr>
          <p:cNvPr id="5" name="Picture 4" descr="One in a crowd">
            <a:extLst>
              <a:ext uri="{FF2B5EF4-FFF2-40B4-BE49-F238E27FC236}">
                <a16:creationId xmlns:a16="http://schemas.microsoft.com/office/drawing/2014/main" id="{C6305C1B-1CD3-0B88-C2D8-F308DB488E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553" r="20363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33725-8B4F-D147-480B-DB6923694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>
            <a:normAutofit/>
          </a:bodyPr>
          <a:lstStyle/>
          <a:p>
            <a:r>
              <a:rPr lang="en-GB" dirty="0"/>
              <a:t>Need for strong multilateral institutions</a:t>
            </a:r>
          </a:p>
          <a:p>
            <a:endParaRPr lang="en-GB" dirty="0"/>
          </a:p>
          <a:p>
            <a:r>
              <a:rPr lang="en-GB" dirty="0"/>
              <a:t>  - Diplomacy and arms control as solutions</a:t>
            </a:r>
          </a:p>
          <a:p>
            <a:endParaRPr lang="en-GB" dirty="0"/>
          </a:p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245705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Person handing over keys">
            <a:extLst>
              <a:ext uri="{FF2B5EF4-FFF2-40B4-BE49-F238E27FC236}">
                <a16:creationId xmlns:a16="http://schemas.microsoft.com/office/drawing/2014/main" id="{9B824957-92D2-3B49-3360-47749F93A4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77" r="19299" b="-1"/>
          <a:stretch/>
        </p:blipFill>
        <p:spPr>
          <a:xfrm>
            <a:off x="1" y="10"/>
            <a:ext cx="757444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8F651-5C3E-DBD6-BBC6-8BFA775D9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GB" sz="3200">
                <a:solidFill>
                  <a:srgbClr val="FEFFFF"/>
                </a:solidFill>
              </a:rPr>
              <a:t>Conclusion</a:t>
            </a:r>
            <a:endParaRPr lang="en-FR" sz="3200">
              <a:solidFill>
                <a:srgbClr val="FE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57F90-ADF7-E5CC-2CF2-47C3AED2A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770" y="2017668"/>
            <a:ext cx="3750205" cy="3857816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tx1">
                    <a:lumMod val="95000"/>
                    <a:lumOff val="5000"/>
                  </a:schemeClr>
                </a:solidFill>
              </a:rPr>
              <a:t>**Key Message:**</a:t>
            </a:r>
          </a:p>
          <a:p>
            <a:endParaRPr lang="en-GB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GB">
                <a:solidFill>
                  <a:schemeClr val="tx1">
                    <a:lumMod val="95000"/>
                    <a:lumOff val="5000"/>
                  </a:schemeClr>
                </a:solidFill>
              </a:rPr>
              <a:t>  - Cooperation over conflict for a more stable future</a:t>
            </a:r>
          </a:p>
          <a:p>
            <a:endParaRPr lang="en-GB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FR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76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02A30-AF93-8E3B-0014-E29D00AD5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n-GB" b="1" dirty="0">
                <a:latin typeface="Times-Bold"/>
              </a:rPr>
              <a:t>Historical Context </a:t>
            </a:r>
            <a:r>
              <a:rPr lang="en-FR" b="1" dirty="0">
                <a:latin typeface="Times-Bold"/>
              </a:rPr>
              <a:t>🕰️</a:t>
            </a:r>
            <a:endParaRPr lang="en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F0ECC-5680-91B0-6D28-3BB792533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en-FR" dirty="0"/>
              <a:t>📜 </a:t>
            </a:r>
            <a:r>
              <a:rPr lang="en-GB" dirty="0"/>
              <a:t>Post-WWII global institutions (UN, IMF, NATO, EU, etc.)</a:t>
            </a:r>
          </a:p>
          <a:p>
            <a:endParaRPr lang="en-GB" dirty="0"/>
          </a:p>
          <a:p>
            <a:r>
              <a:rPr lang="en-GB" dirty="0"/>
              <a:t>⚖️ Evolution of global power dynamics</a:t>
            </a:r>
          </a:p>
          <a:p>
            <a:endParaRPr lang="en-GB" dirty="0"/>
          </a:p>
          <a:p>
            <a:pPr marL="0" indent="0">
              <a:buNone/>
            </a:pPr>
            <a:endParaRPr lang="en-FR" dirty="0"/>
          </a:p>
        </p:txBody>
      </p:sp>
      <p:pic>
        <p:nvPicPr>
          <p:cNvPr id="5" name="Picture 4" descr="World map made of leaves and flowers">
            <a:extLst>
              <a:ext uri="{FF2B5EF4-FFF2-40B4-BE49-F238E27FC236}">
                <a16:creationId xmlns:a16="http://schemas.microsoft.com/office/drawing/2014/main" id="{F2C9AB1B-892D-8236-D419-8488863BF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543" y="945710"/>
            <a:ext cx="6953577" cy="4641512"/>
          </a:xfrm>
          <a:prstGeom prst="rect">
            <a:avLst/>
          </a:prstGeom>
        </p:spPr>
      </p:pic>
      <p:sp>
        <p:nvSpPr>
          <p:cNvPr id="14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10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E722F-F0F7-AB6E-60E9-0F11B478F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prstClr val="black"/>
                </a:solidFill>
                <a:latin typeface="Times-Bold"/>
              </a:rPr>
              <a:t>Timeline showing key global events influencing international relations-Historical Context</a:t>
            </a:r>
            <a:endParaRPr lang="en-F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F10E63-5E7C-31C0-2BCF-554EDBE6A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WWII global institutions: The UN, IMF, NATO, and EU </a:t>
            </a:r>
          </a:p>
          <a:p>
            <a:endParaRPr lang="en-GB" sz="2000" dirty="0"/>
          </a:p>
          <a:p>
            <a:r>
              <a:rPr lang="en-GB" sz="2000" dirty="0"/>
              <a:t>China’s Rise &amp; Global Influence:  China's WTO entry in 2001, the Belt and Road Initiative in 2013, and the AIIB in 2015</a:t>
            </a:r>
          </a:p>
          <a:p>
            <a:endParaRPr lang="en-GB" sz="2000" dirty="0"/>
          </a:p>
          <a:p>
            <a:r>
              <a:rPr lang="en-GB" sz="2000" dirty="0"/>
              <a:t>Impact of COVID-19: Worsened US-China relations and led to declining trust in multilateral organizations</a:t>
            </a:r>
            <a:endParaRPr lang="en-FR" sz="2000" dirty="0"/>
          </a:p>
        </p:txBody>
      </p:sp>
    </p:spTree>
    <p:extLst>
      <p:ext uri="{BB962C8B-B14F-4D97-AF65-F5344CB8AC3E}">
        <p14:creationId xmlns:p14="http://schemas.microsoft.com/office/powerpoint/2010/main" val="1242550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DD21E1-BAF0-4314-AB31-82ECB8AC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955745-C978-C2CA-41CE-E0EA8832B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r>
              <a:rPr lang="en-GB" b="1" dirty="0">
                <a:latin typeface="Times-Bold"/>
              </a:rPr>
              <a:t>China’s Rise &amp; Global Influence </a:t>
            </a:r>
            <a:r>
              <a:rPr lang="en-FR" b="1" dirty="0">
                <a:latin typeface="Times-Bold"/>
              </a:rPr>
              <a:t>🇨🇳</a:t>
            </a:r>
            <a:endParaRPr lang="en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C8619C-F25D-468E-95FA-2A2151D7D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17909-60B3-A997-1617-C5C648DD2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1905000"/>
            <a:ext cx="5348920" cy="4662500"/>
          </a:xfrm>
        </p:spPr>
        <p:txBody>
          <a:bodyPr>
            <a:normAutofit/>
          </a:bodyPr>
          <a:lstStyle/>
          <a:p>
            <a:r>
              <a:rPr lang="en-GB" sz="2400" b="0" dirty="0">
                <a:latin typeface="Times-Roman"/>
              </a:rPr>
              <a:t>WTO entry (2001),</a:t>
            </a:r>
          </a:p>
          <a:p>
            <a:endParaRPr lang="en-GB" sz="2400" dirty="0">
              <a:latin typeface="Times-Roman"/>
            </a:endParaRPr>
          </a:p>
          <a:p>
            <a:r>
              <a:rPr lang="en-GB" sz="2400" b="0" dirty="0">
                <a:latin typeface="Times-Roman"/>
              </a:rPr>
              <a:t> Belt and Road Initiative (2013), </a:t>
            </a:r>
          </a:p>
          <a:p>
            <a:endParaRPr lang="en-GB" sz="2400" dirty="0">
              <a:latin typeface="Times-Roman"/>
            </a:endParaRPr>
          </a:p>
          <a:p>
            <a:r>
              <a:rPr lang="en-GB" sz="2400" b="0" dirty="0">
                <a:latin typeface="Times-Roman"/>
              </a:rPr>
              <a:t>AIIB (2015)</a:t>
            </a:r>
            <a:r>
              <a:rPr lang="en-FR" sz="2400" b="0" dirty="0">
                <a:latin typeface="Times-Roman"/>
              </a:rPr>
              <a:t>🚀 </a:t>
            </a:r>
          </a:p>
          <a:p>
            <a:endParaRPr lang="en-FR" sz="2400" dirty="0">
              <a:latin typeface="Times-Roman"/>
            </a:endParaRPr>
          </a:p>
          <a:p>
            <a:r>
              <a:rPr lang="en-GB" sz="2400" b="0" dirty="0">
                <a:latin typeface="Times-Roman"/>
              </a:rPr>
              <a:t>China’s technological and economic expansion</a:t>
            </a:r>
            <a:endParaRPr lang="en-FR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6F2E70-C7FA-64C8-F261-81FFEB91D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856" y="645106"/>
            <a:ext cx="5247747" cy="5247747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7D9439D6-DEAD-4CEB-A61B-BE3D64D1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60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B2134-7A7D-6CFA-AD64-1F574B3BC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>
                <a:solidFill>
                  <a:prstClr val="black"/>
                </a:solidFill>
                <a:latin typeface="Times-Bold"/>
              </a:rPr>
              <a:t>Impact of COVID-19 </a:t>
            </a:r>
            <a:r>
              <a:rPr lang="en-FR" sz="3600" b="1" dirty="0">
                <a:solidFill>
                  <a:prstClr val="black"/>
                </a:solidFill>
                <a:latin typeface="Times-Bold"/>
              </a:rPr>
              <a:t>🦠</a:t>
            </a:r>
            <a:endParaRPr lang="en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EC1C8-7912-F9E9-A7E1-6D55CDEC4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7898" y="1905000"/>
            <a:ext cx="9186714" cy="4006222"/>
          </a:xfrm>
        </p:spPr>
        <p:txBody>
          <a:bodyPr/>
          <a:lstStyle/>
          <a:p>
            <a:r>
              <a:rPr lang="en-FR" sz="1800" dirty="0">
                <a:solidFill>
                  <a:prstClr val="black"/>
                </a:solidFill>
                <a:latin typeface="Times-Roman"/>
              </a:rPr>
              <a:t>🌍 </a:t>
            </a:r>
            <a:r>
              <a:rPr lang="en-GB" sz="2400" dirty="0">
                <a:solidFill>
                  <a:prstClr val="black"/>
                </a:solidFill>
                <a:latin typeface="Times-Roman"/>
              </a:rPr>
              <a:t>US-China relations worsened</a:t>
            </a:r>
          </a:p>
          <a:p>
            <a:endParaRPr lang="en-GB" sz="2400" dirty="0">
              <a:solidFill>
                <a:prstClr val="black"/>
              </a:solidFill>
              <a:latin typeface="Times-Roman"/>
            </a:endParaRPr>
          </a:p>
          <a:p>
            <a:r>
              <a:rPr lang="en-FR" sz="2400" dirty="0">
                <a:solidFill>
                  <a:prstClr val="black"/>
                </a:solidFill>
                <a:latin typeface="Times-Roman"/>
              </a:rPr>
              <a:t>🏛️ </a:t>
            </a:r>
            <a:r>
              <a:rPr lang="en-GB" sz="2400" dirty="0">
                <a:solidFill>
                  <a:prstClr val="black"/>
                </a:solidFill>
                <a:latin typeface="Times-Roman"/>
              </a:rPr>
              <a:t>Declining trust in multilateral organizations</a:t>
            </a:r>
          </a:p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687692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621182-10B3-8DE0-6A86-1A74398442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53" r="-1" b="7556"/>
          <a:stretch/>
        </p:blipFill>
        <p:spPr>
          <a:xfrm>
            <a:off x="4485557" y="10"/>
            <a:ext cx="7706443" cy="6857990"/>
          </a:xfrm>
          <a:prstGeom prst="rect">
            <a:avLst/>
          </a:prstGeom>
        </p:spPr>
      </p:pic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76D53-6460-DF8E-EFFC-6C9F5C9C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25" y="624110"/>
            <a:ext cx="4623955" cy="1280890"/>
          </a:xfrm>
        </p:spPr>
        <p:txBody>
          <a:bodyPr>
            <a:normAutofit/>
          </a:bodyPr>
          <a:lstStyle/>
          <a:p>
            <a:r>
              <a:rPr lang="en-GB" sz="3300"/>
              <a:t>Challenges to Global Governance</a:t>
            </a:r>
            <a:endParaRPr lang="en-FR" sz="33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85680-FD97-B288-A246-FF2983FB4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2" y="2133600"/>
            <a:ext cx="4625882" cy="4267200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/>
              <a:t>- US-China power struggle</a:t>
            </a:r>
          </a:p>
          <a:p>
            <a:endParaRPr lang="en-GB" sz="2400" dirty="0"/>
          </a:p>
          <a:p>
            <a:r>
              <a:rPr lang="en-GB" sz="2400" dirty="0"/>
              <a:t>Rise of protectionism &amp; economic nationalism</a:t>
            </a:r>
          </a:p>
          <a:p>
            <a:endParaRPr lang="en-GB" sz="2400" dirty="0"/>
          </a:p>
          <a:p>
            <a:r>
              <a:rPr lang="en-GB" sz="2400" dirty="0"/>
              <a:t>- NATO expansion, Indo-Pacific strategies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  - Declining influence of and funding for UN, WTO, WHO</a:t>
            </a:r>
          </a:p>
          <a:p>
            <a:endParaRPr lang="en-GB" dirty="0"/>
          </a:p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667326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117A6-7F9D-975A-012D-5100B1138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en-GB" sz="3200"/>
              <a:t>Ukraine War &amp; Its Global Impact</a:t>
            </a:r>
            <a:endParaRPr lang="en-FR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5D7CC-CF34-4354-D505-EE2811344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- Economic sanctions and geopolitical shifts</a:t>
            </a:r>
          </a:p>
          <a:p>
            <a:endParaRPr lang="en-GB" sz="2400" dirty="0">
              <a:solidFill>
                <a:schemeClr val="tx1"/>
              </a:solidFill>
            </a:endParaRPr>
          </a:p>
          <a:p>
            <a:r>
              <a:rPr lang="en-GB" sz="2400" dirty="0">
                <a:solidFill>
                  <a:schemeClr val="tx1"/>
                </a:solidFill>
              </a:rPr>
              <a:t>  - Strengthening Russia-China-Iran ties</a:t>
            </a:r>
          </a:p>
          <a:p>
            <a:endParaRPr lang="en-GB" sz="2400" dirty="0">
              <a:solidFill>
                <a:schemeClr val="tx1"/>
              </a:solidFill>
            </a:endParaRPr>
          </a:p>
          <a:p>
            <a:endParaRPr lang="en-FR" sz="1600" dirty="0">
              <a:solidFill>
                <a:schemeClr val="tx1"/>
              </a:solidFill>
            </a:endParaRPr>
          </a:p>
        </p:txBody>
      </p:sp>
      <p:pic>
        <p:nvPicPr>
          <p:cNvPr id="4" name="Picture 3" descr="A group of people sitting around a globe&#10;&#10;AI-generated content may be incorrect.">
            <a:extLst>
              <a:ext uri="{FF2B5EF4-FFF2-40B4-BE49-F238E27FC236}">
                <a16:creationId xmlns:a16="http://schemas.microsoft.com/office/drawing/2014/main" id="{0FC02CBB-8E55-B8A6-9A2D-A226885B48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52" r="3199"/>
          <a:stretch/>
        </p:blipFill>
        <p:spPr>
          <a:xfrm>
            <a:off x="6091916" y="10"/>
            <a:ext cx="61000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8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D4244-A7C7-0AEC-C664-7A07C2EE5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en-GB" sz="3200"/>
              <a:t>Shift to Multipolarity</a:t>
            </a:r>
            <a:endParaRPr lang="en-FR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3BF8E-0326-34DA-AD62-08FB82CC5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1649896"/>
            <a:ext cx="4140772" cy="4261326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>
                <a:solidFill>
                  <a:srgbClr val="000000"/>
                </a:solidFill>
              </a:rPr>
              <a:t>BRICS expansion and non-dollar trade</a:t>
            </a:r>
          </a:p>
          <a:p>
            <a:r>
              <a:rPr lang="en-GB" sz="2400" dirty="0">
                <a:solidFill>
                  <a:srgbClr val="000000"/>
                </a:solidFill>
              </a:rPr>
              <a:t>- Rise of regional economic alliances</a:t>
            </a:r>
          </a:p>
          <a:p>
            <a:r>
              <a:rPr lang="en-US" sz="24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Russia, solidified its alliances with China, Iran, and North Korea </a:t>
            </a:r>
            <a:endParaRPr lang="en-GB" sz="2400" dirty="0">
              <a:solidFill>
                <a:srgbClr val="000000"/>
              </a:solidFill>
            </a:endParaRPr>
          </a:p>
          <a:p>
            <a:r>
              <a:rPr lang="en-US" sz="24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China deepened its ties with Russia, Iran, and North Korea and coordinated its efforts in areas such as military cooperation</a:t>
            </a:r>
            <a:r>
              <a:rPr lang="en-FR" sz="2400" dirty="0">
                <a:effectLst/>
              </a:rPr>
              <a:t> </a:t>
            </a:r>
            <a:endParaRPr lang="en-GB" sz="2400" dirty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  <a:p>
            <a:endParaRPr lang="en-FR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0A02F-A8F3-1080-A5A0-C5297B492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856" y="645106"/>
            <a:ext cx="5247747" cy="524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76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3A330-6E34-A871-0C72-BEF69FDC2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615" y="484962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African and Latin American countries –Economic distress</a:t>
            </a:r>
            <a:br>
              <a:rPr lang="en-FR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</a:br>
            <a:endParaRPr lang="en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4C282-84C3-4884-47F7-BFF16DB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b="1" dirty="0"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China’s engagement with Africa </a:t>
            </a:r>
          </a:p>
          <a:p>
            <a:endParaRPr lang="en-US" sz="2800" b="1" dirty="0"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increase investments on the continent </a:t>
            </a:r>
            <a:endParaRPr lang="en-FR" sz="2800" b="1" dirty="0"/>
          </a:p>
        </p:txBody>
      </p:sp>
    </p:spTree>
    <p:extLst>
      <p:ext uri="{BB962C8B-B14F-4D97-AF65-F5344CB8AC3E}">
        <p14:creationId xmlns:p14="http://schemas.microsoft.com/office/powerpoint/2010/main" val="3650979584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22217</TotalTime>
  <Words>364</Words>
  <Application>Microsoft Macintosh PowerPoint</Application>
  <PresentationFormat>Widescreen</PresentationFormat>
  <Paragraphs>67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Times-Bold</vt:lpstr>
      <vt:lpstr>Times-Roman</vt:lpstr>
      <vt:lpstr>Arial</vt:lpstr>
      <vt:lpstr>Cambria</vt:lpstr>
      <vt:lpstr>Century Gothic</vt:lpstr>
      <vt:lpstr>Wingdings 3</vt:lpstr>
      <vt:lpstr>Wisp</vt:lpstr>
      <vt:lpstr>Challenges and Opportunities of International Cooperation </vt:lpstr>
      <vt:lpstr>Historical Context 🕰️</vt:lpstr>
      <vt:lpstr>Timeline showing key global events influencing international relations-Historical Context</vt:lpstr>
      <vt:lpstr>China’s Rise &amp; Global Influence 🇨🇳</vt:lpstr>
      <vt:lpstr>Impact of COVID-19 🦠</vt:lpstr>
      <vt:lpstr>Challenges to Global Governance</vt:lpstr>
      <vt:lpstr>Ukraine War &amp; Its Global Impact</vt:lpstr>
      <vt:lpstr>Shift to Multipolarity</vt:lpstr>
      <vt:lpstr>African and Latin American countries –Economic distress </vt:lpstr>
      <vt:lpstr>Situation in the Middle East-Rising instability</vt:lpstr>
      <vt:lpstr>AI, Quantum Computing, &amp; Space Rivalries</vt:lpstr>
      <vt:lpstr>Climate Change Cooperation &amp; Setbacks</vt:lpstr>
      <vt:lpstr>The Path Forward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Mehri Madarshahi</dc:creator>
  <cp:lastModifiedBy>Mehri Madarshahi</cp:lastModifiedBy>
  <cp:revision>6</cp:revision>
  <dcterms:created xsi:type="dcterms:W3CDTF">2025-03-04T23:25:16Z</dcterms:created>
  <dcterms:modified xsi:type="dcterms:W3CDTF">2025-03-26T06:49:25Z</dcterms:modified>
</cp:coreProperties>
</file>