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60" r:id="rId4"/>
    <p:sldId id="262" r:id="rId5"/>
    <p:sldId id="261" r:id="rId6"/>
    <p:sldId id="278" r:id="rId7"/>
    <p:sldId id="273" r:id="rId8"/>
    <p:sldId id="279" r:id="rId9"/>
    <p:sldId id="266" r:id="rId10"/>
    <p:sldId id="267" r:id="rId11"/>
    <p:sldId id="264" r:id="rId12"/>
    <p:sldId id="257" r:id="rId13"/>
    <p:sldId id="258" r:id="rId14"/>
    <p:sldId id="275" r:id="rId15"/>
    <p:sldId id="280" r:id="rId16"/>
    <p:sldId id="274" r:id="rId17"/>
    <p:sldId id="272" r:id="rId18"/>
    <p:sldId id="263" r:id="rId19"/>
    <p:sldId id="265" r:id="rId20"/>
    <p:sldId id="268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361"/>
    <p:restoredTop sz="95853"/>
  </p:normalViewPr>
  <p:slideViewPr>
    <p:cSldViewPr snapToGrid="0">
      <p:cViewPr varScale="1">
        <p:scale>
          <a:sx n="110" d="100"/>
          <a:sy n="110" d="100"/>
        </p:scale>
        <p:origin x="192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FD8E6B-0BF4-416C-9F09-280B200734C5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D18F5A0-1D95-44DB-B26A-BE39D2F285E5}">
      <dgm:prSet/>
      <dgm:spPr/>
      <dgm:t>
        <a:bodyPr/>
        <a:lstStyle/>
        <a:p>
          <a:r>
            <a:rPr lang="zh-CN"/>
            <a:t>谢谢</a:t>
          </a:r>
          <a:r>
            <a:rPr lang="en-US"/>
            <a:t>.    </a:t>
          </a:r>
          <a:r>
            <a:rPr lang="en-GB"/>
            <a:t>xièxiè</a:t>
          </a:r>
          <a:endParaRPr lang="en-US"/>
        </a:p>
      </dgm:t>
    </dgm:pt>
    <dgm:pt modelId="{45E16B65-6848-4D7B-A24D-F97E97F3C69C}" type="parTrans" cxnId="{07DAFB2E-501B-43F8-B0BD-CD88278EF217}">
      <dgm:prSet/>
      <dgm:spPr/>
      <dgm:t>
        <a:bodyPr/>
        <a:lstStyle/>
        <a:p>
          <a:endParaRPr lang="en-US"/>
        </a:p>
      </dgm:t>
    </dgm:pt>
    <dgm:pt modelId="{6BD70FDC-B4A2-41C3-BDFD-3A51DAEFA04E}" type="sibTrans" cxnId="{07DAFB2E-501B-43F8-B0BD-CD88278EF217}">
      <dgm:prSet/>
      <dgm:spPr/>
      <dgm:t>
        <a:bodyPr/>
        <a:lstStyle/>
        <a:p>
          <a:endParaRPr lang="en-US"/>
        </a:p>
      </dgm:t>
    </dgm:pt>
    <dgm:pt modelId="{555D44C9-03CC-4F79-AAB5-F2791B12DABA}">
      <dgm:prSet/>
      <dgm:spPr/>
      <dgm:t>
        <a:bodyPr/>
        <a:lstStyle/>
        <a:p>
          <a:r>
            <a:rPr lang="en-GB"/>
            <a:t>THANK</a:t>
          </a:r>
          <a:endParaRPr lang="en-US"/>
        </a:p>
      </dgm:t>
    </dgm:pt>
    <dgm:pt modelId="{663BFFB8-28B7-4575-9D04-ADE1E9E2B51F}" type="parTrans" cxnId="{101BE1FD-A322-46A7-97DE-5E9A239F4E67}">
      <dgm:prSet/>
      <dgm:spPr/>
      <dgm:t>
        <a:bodyPr/>
        <a:lstStyle/>
        <a:p>
          <a:endParaRPr lang="en-US"/>
        </a:p>
      </dgm:t>
    </dgm:pt>
    <dgm:pt modelId="{208A4EEE-BDB4-4C93-933B-81E7418418D7}" type="sibTrans" cxnId="{101BE1FD-A322-46A7-97DE-5E9A239F4E67}">
      <dgm:prSet/>
      <dgm:spPr/>
      <dgm:t>
        <a:bodyPr/>
        <a:lstStyle/>
        <a:p>
          <a:endParaRPr lang="en-US"/>
        </a:p>
      </dgm:t>
    </dgm:pt>
    <dgm:pt modelId="{54E9CFCF-0B00-EB42-A14A-E232EA6DED9A}" type="pres">
      <dgm:prSet presAssocID="{89FD8E6B-0BF4-416C-9F09-280B200734C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12A27F0-3EB4-B243-9188-6E270543828F}" type="pres">
      <dgm:prSet presAssocID="{7D18F5A0-1D95-44DB-B26A-BE39D2F285E5}" presName="hierRoot1" presStyleCnt="0">
        <dgm:presLayoutVars>
          <dgm:hierBranch val="init"/>
        </dgm:presLayoutVars>
      </dgm:prSet>
      <dgm:spPr/>
    </dgm:pt>
    <dgm:pt modelId="{9B096CDF-1E45-194D-8915-F31AC8DF6E6F}" type="pres">
      <dgm:prSet presAssocID="{7D18F5A0-1D95-44DB-B26A-BE39D2F285E5}" presName="rootComposite1" presStyleCnt="0"/>
      <dgm:spPr/>
    </dgm:pt>
    <dgm:pt modelId="{4FDC7ACE-E8D6-6F44-B0BD-C36DF7662307}" type="pres">
      <dgm:prSet presAssocID="{7D18F5A0-1D95-44DB-B26A-BE39D2F285E5}" presName="rootText1" presStyleLbl="node0" presStyleIdx="0" presStyleCnt="2">
        <dgm:presLayoutVars>
          <dgm:chPref val="3"/>
        </dgm:presLayoutVars>
      </dgm:prSet>
      <dgm:spPr/>
    </dgm:pt>
    <dgm:pt modelId="{AB31F78A-BA01-CE41-B2EA-83750AA60717}" type="pres">
      <dgm:prSet presAssocID="{7D18F5A0-1D95-44DB-B26A-BE39D2F285E5}" presName="rootConnector1" presStyleLbl="node1" presStyleIdx="0" presStyleCnt="0"/>
      <dgm:spPr/>
    </dgm:pt>
    <dgm:pt modelId="{DA18504C-70E1-D444-8261-2EA6AD5E110F}" type="pres">
      <dgm:prSet presAssocID="{7D18F5A0-1D95-44DB-B26A-BE39D2F285E5}" presName="hierChild2" presStyleCnt="0"/>
      <dgm:spPr/>
    </dgm:pt>
    <dgm:pt modelId="{07096BD5-29A8-DA40-A2A4-9BB44A1DFE4D}" type="pres">
      <dgm:prSet presAssocID="{7D18F5A0-1D95-44DB-B26A-BE39D2F285E5}" presName="hierChild3" presStyleCnt="0"/>
      <dgm:spPr/>
    </dgm:pt>
    <dgm:pt modelId="{0DABA3FE-69E6-C842-AA91-40394C041271}" type="pres">
      <dgm:prSet presAssocID="{555D44C9-03CC-4F79-AAB5-F2791B12DABA}" presName="hierRoot1" presStyleCnt="0">
        <dgm:presLayoutVars>
          <dgm:hierBranch val="init"/>
        </dgm:presLayoutVars>
      </dgm:prSet>
      <dgm:spPr/>
    </dgm:pt>
    <dgm:pt modelId="{F7B5E7A7-3CD4-E844-9940-29B58350E211}" type="pres">
      <dgm:prSet presAssocID="{555D44C9-03CC-4F79-AAB5-F2791B12DABA}" presName="rootComposite1" presStyleCnt="0"/>
      <dgm:spPr/>
    </dgm:pt>
    <dgm:pt modelId="{05D91385-B8D5-AF43-A5CE-540EC027A52E}" type="pres">
      <dgm:prSet presAssocID="{555D44C9-03CC-4F79-AAB5-F2791B12DABA}" presName="rootText1" presStyleLbl="node0" presStyleIdx="1" presStyleCnt="2">
        <dgm:presLayoutVars>
          <dgm:chPref val="3"/>
        </dgm:presLayoutVars>
      </dgm:prSet>
      <dgm:spPr/>
    </dgm:pt>
    <dgm:pt modelId="{577B3297-62BD-804F-B012-EDE691DD439D}" type="pres">
      <dgm:prSet presAssocID="{555D44C9-03CC-4F79-AAB5-F2791B12DABA}" presName="rootConnector1" presStyleLbl="node1" presStyleIdx="0" presStyleCnt="0"/>
      <dgm:spPr/>
    </dgm:pt>
    <dgm:pt modelId="{767DE4FA-5AA9-D34A-9ECF-BF3E6C6B9C24}" type="pres">
      <dgm:prSet presAssocID="{555D44C9-03CC-4F79-AAB5-F2791B12DABA}" presName="hierChild2" presStyleCnt="0"/>
      <dgm:spPr/>
    </dgm:pt>
    <dgm:pt modelId="{5E95A767-892E-824C-893E-D7EAC60BCDB3}" type="pres">
      <dgm:prSet presAssocID="{555D44C9-03CC-4F79-AAB5-F2791B12DABA}" presName="hierChild3" presStyleCnt="0"/>
      <dgm:spPr/>
    </dgm:pt>
  </dgm:ptLst>
  <dgm:cxnLst>
    <dgm:cxn modelId="{7BE9F216-7EB9-5E4C-8438-95269533C9BE}" type="presOf" srcId="{7D18F5A0-1D95-44DB-B26A-BE39D2F285E5}" destId="{4FDC7ACE-E8D6-6F44-B0BD-C36DF7662307}" srcOrd="0" destOrd="0" presId="urn:microsoft.com/office/officeart/2009/3/layout/HorizontalOrganizationChart"/>
    <dgm:cxn modelId="{6E4CB823-B74B-F646-88D8-8323482EEB99}" type="presOf" srcId="{89FD8E6B-0BF4-416C-9F09-280B200734C5}" destId="{54E9CFCF-0B00-EB42-A14A-E232EA6DED9A}" srcOrd="0" destOrd="0" presId="urn:microsoft.com/office/officeart/2009/3/layout/HorizontalOrganizationChart"/>
    <dgm:cxn modelId="{07DAFB2E-501B-43F8-B0BD-CD88278EF217}" srcId="{89FD8E6B-0BF4-416C-9F09-280B200734C5}" destId="{7D18F5A0-1D95-44DB-B26A-BE39D2F285E5}" srcOrd="0" destOrd="0" parTransId="{45E16B65-6848-4D7B-A24D-F97E97F3C69C}" sibTransId="{6BD70FDC-B4A2-41C3-BDFD-3A51DAEFA04E}"/>
    <dgm:cxn modelId="{6DC61664-0F73-F643-9A0D-68693E02AC8F}" type="presOf" srcId="{555D44C9-03CC-4F79-AAB5-F2791B12DABA}" destId="{577B3297-62BD-804F-B012-EDE691DD439D}" srcOrd="1" destOrd="0" presId="urn:microsoft.com/office/officeart/2009/3/layout/HorizontalOrganizationChart"/>
    <dgm:cxn modelId="{A9662ACE-61EA-9D47-A81F-2A1353F7A9CC}" type="presOf" srcId="{555D44C9-03CC-4F79-AAB5-F2791B12DABA}" destId="{05D91385-B8D5-AF43-A5CE-540EC027A52E}" srcOrd="0" destOrd="0" presId="urn:microsoft.com/office/officeart/2009/3/layout/HorizontalOrganizationChart"/>
    <dgm:cxn modelId="{699812F7-40B5-AA47-8272-262D1604CF1B}" type="presOf" srcId="{7D18F5A0-1D95-44DB-B26A-BE39D2F285E5}" destId="{AB31F78A-BA01-CE41-B2EA-83750AA60717}" srcOrd="1" destOrd="0" presId="urn:microsoft.com/office/officeart/2009/3/layout/HorizontalOrganizationChart"/>
    <dgm:cxn modelId="{101BE1FD-A322-46A7-97DE-5E9A239F4E67}" srcId="{89FD8E6B-0BF4-416C-9F09-280B200734C5}" destId="{555D44C9-03CC-4F79-AAB5-F2791B12DABA}" srcOrd="1" destOrd="0" parTransId="{663BFFB8-28B7-4575-9D04-ADE1E9E2B51F}" sibTransId="{208A4EEE-BDB4-4C93-933B-81E7418418D7}"/>
    <dgm:cxn modelId="{032415BB-1C7C-494E-911A-B7DDFC74A5DB}" type="presParOf" srcId="{54E9CFCF-0B00-EB42-A14A-E232EA6DED9A}" destId="{412A27F0-3EB4-B243-9188-6E270543828F}" srcOrd="0" destOrd="0" presId="urn:microsoft.com/office/officeart/2009/3/layout/HorizontalOrganizationChart"/>
    <dgm:cxn modelId="{5F2308E2-3ADE-F742-863C-239A92C3E690}" type="presParOf" srcId="{412A27F0-3EB4-B243-9188-6E270543828F}" destId="{9B096CDF-1E45-194D-8915-F31AC8DF6E6F}" srcOrd="0" destOrd="0" presId="urn:microsoft.com/office/officeart/2009/3/layout/HorizontalOrganizationChart"/>
    <dgm:cxn modelId="{F1E8038E-18BB-FF4E-B087-04A68C0FF747}" type="presParOf" srcId="{9B096CDF-1E45-194D-8915-F31AC8DF6E6F}" destId="{4FDC7ACE-E8D6-6F44-B0BD-C36DF7662307}" srcOrd="0" destOrd="0" presId="urn:microsoft.com/office/officeart/2009/3/layout/HorizontalOrganizationChart"/>
    <dgm:cxn modelId="{A932A08F-BBD5-C24B-A7EB-97B54CF2A3D6}" type="presParOf" srcId="{9B096CDF-1E45-194D-8915-F31AC8DF6E6F}" destId="{AB31F78A-BA01-CE41-B2EA-83750AA60717}" srcOrd="1" destOrd="0" presId="urn:microsoft.com/office/officeart/2009/3/layout/HorizontalOrganizationChart"/>
    <dgm:cxn modelId="{7192615D-EAF7-E440-83F6-2C85BBD44327}" type="presParOf" srcId="{412A27F0-3EB4-B243-9188-6E270543828F}" destId="{DA18504C-70E1-D444-8261-2EA6AD5E110F}" srcOrd="1" destOrd="0" presId="urn:microsoft.com/office/officeart/2009/3/layout/HorizontalOrganizationChart"/>
    <dgm:cxn modelId="{7A1D7794-F6DF-C04F-8878-6B5FE9DD171E}" type="presParOf" srcId="{412A27F0-3EB4-B243-9188-6E270543828F}" destId="{07096BD5-29A8-DA40-A2A4-9BB44A1DFE4D}" srcOrd="2" destOrd="0" presId="urn:microsoft.com/office/officeart/2009/3/layout/HorizontalOrganizationChart"/>
    <dgm:cxn modelId="{D08D7D27-66E5-EA4B-9960-8F5C4CC45D94}" type="presParOf" srcId="{54E9CFCF-0B00-EB42-A14A-E232EA6DED9A}" destId="{0DABA3FE-69E6-C842-AA91-40394C041271}" srcOrd="1" destOrd="0" presId="urn:microsoft.com/office/officeart/2009/3/layout/HorizontalOrganizationChart"/>
    <dgm:cxn modelId="{E24845C0-AD32-4D45-A544-CF16D25F7B05}" type="presParOf" srcId="{0DABA3FE-69E6-C842-AA91-40394C041271}" destId="{F7B5E7A7-3CD4-E844-9940-29B58350E211}" srcOrd="0" destOrd="0" presId="urn:microsoft.com/office/officeart/2009/3/layout/HorizontalOrganizationChart"/>
    <dgm:cxn modelId="{31EEA20D-BA5F-A345-BFBB-28E49880FE17}" type="presParOf" srcId="{F7B5E7A7-3CD4-E844-9940-29B58350E211}" destId="{05D91385-B8D5-AF43-A5CE-540EC027A52E}" srcOrd="0" destOrd="0" presId="urn:microsoft.com/office/officeart/2009/3/layout/HorizontalOrganizationChart"/>
    <dgm:cxn modelId="{3C285EC0-2F9C-E247-B2AE-D3EE9C7C2E0C}" type="presParOf" srcId="{F7B5E7A7-3CD4-E844-9940-29B58350E211}" destId="{577B3297-62BD-804F-B012-EDE691DD439D}" srcOrd="1" destOrd="0" presId="urn:microsoft.com/office/officeart/2009/3/layout/HorizontalOrganizationChart"/>
    <dgm:cxn modelId="{5A4CA16B-A4BC-BC48-BD86-35F1D110E7EB}" type="presParOf" srcId="{0DABA3FE-69E6-C842-AA91-40394C041271}" destId="{767DE4FA-5AA9-D34A-9ECF-BF3E6C6B9C24}" srcOrd="1" destOrd="0" presId="urn:microsoft.com/office/officeart/2009/3/layout/HorizontalOrganizationChart"/>
    <dgm:cxn modelId="{97813F77-7B52-0C47-BAEC-CC2EF3E75AC9}" type="presParOf" srcId="{0DABA3FE-69E6-C842-AA91-40394C041271}" destId="{5E95A767-892E-824C-893E-D7EAC60BCDB3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DC7ACE-E8D6-6F44-B0BD-C36DF7662307}">
      <dsp:nvSpPr>
        <dsp:cNvPr id="0" name=""/>
        <dsp:cNvSpPr/>
      </dsp:nvSpPr>
      <dsp:spPr>
        <a:xfrm>
          <a:off x="1734215" y="1350"/>
          <a:ext cx="5446969" cy="16613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6500" kern="1200"/>
            <a:t>谢谢</a:t>
          </a:r>
          <a:r>
            <a:rPr lang="en-US" sz="6500" kern="1200"/>
            <a:t>.    </a:t>
          </a:r>
          <a:r>
            <a:rPr lang="en-GB" sz="6500" kern="1200"/>
            <a:t>xièxiè</a:t>
          </a:r>
          <a:endParaRPr lang="en-US" sz="6500" kern="1200"/>
        </a:p>
      </dsp:txBody>
      <dsp:txXfrm>
        <a:off x="1734215" y="1350"/>
        <a:ext cx="5446969" cy="1661325"/>
      </dsp:txXfrm>
    </dsp:sp>
    <dsp:sp modelId="{05D91385-B8D5-AF43-A5CE-540EC027A52E}">
      <dsp:nvSpPr>
        <dsp:cNvPr id="0" name=""/>
        <dsp:cNvSpPr/>
      </dsp:nvSpPr>
      <dsp:spPr>
        <a:xfrm>
          <a:off x="1734215" y="2343547"/>
          <a:ext cx="5446969" cy="16613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/>
            <a:t>THANK</a:t>
          </a:r>
          <a:endParaRPr lang="en-US" sz="6500" kern="1200"/>
        </a:p>
      </dsp:txBody>
      <dsp:txXfrm>
        <a:off x="1734215" y="2343547"/>
        <a:ext cx="5446969" cy="16613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FA94DED7-0A28-4AD9-8747-E94113225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6F175609-91A3-416E-BC3D-7548FDE029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A3B0D54-9DF0-4FF8-A0AA-B4234DF35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CE720C-9E3C-19B5-0FA9-741EB4FF1A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871" y="283779"/>
            <a:ext cx="4032278" cy="400444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3600" dirty="0">
                <a:solidFill>
                  <a:srgbClr val="FFFF00"/>
                </a:solidFill>
              </a:rPr>
              <a:t>SHAPING THE FUTURE</a:t>
            </a:r>
            <a:br>
              <a:rPr lang="en-GB" sz="2800" dirty="0">
                <a:solidFill>
                  <a:srgbClr val="FEFFFF"/>
                </a:solidFill>
              </a:rPr>
            </a:br>
            <a:r>
              <a:rPr lang="en-GB" sz="2800" dirty="0">
                <a:solidFill>
                  <a:srgbClr val="FEFFFF"/>
                </a:solidFill>
              </a:rPr>
              <a:t> EMBRACING DIGITAL TRANSFORMATION FOR ETHICAL GOVERNANCE MOVEMENTS</a:t>
            </a:r>
            <a:endParaRPr lang="en-FR" sz="2800" dirty="0">
              <a:solidFill>
                <a:srgbClr val="FE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5B5724-097F-E487-4840-0BC8156448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9" r="38845" b="7005"/>
          <a:stretch/>
        </p:blipFill>
        <p:spPr>
          <a:xfrm>
            <a:off x="4639732" y="10"/>
            <a:ext cx="7552267" cy="6857990"/>
          </a:xfrm>
          <a:prstGeom prst="rect">
            <a:avLst/>
          </a:prstGeom>
        </p:spPr>
      </p:pic>
      <p:sp>
        <p:nvSpPr>
          <p:cNvPr id="29" name="Freeform 5">
            <a:extLst>
              <a:ext uri="{FF2B5EF4-FFF2-40B4-BE49-F238E27FC236}">
                <a16:creationId xmlns:a16="http://schemas.microsoft.com/office/drawing/2014/main" id="{64D236DE-BD07-488F-B236-DDEEFFF720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404022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B50C5B-49F0-7B49-F694-0409D6400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279" y="4571999"/>
            <a:ext cx="3778870" cy="1739153"/>
          </a:xfrm>
        </p:spPr>
        <p:txBody>
          <a:bodyPr anchor="ctr">
            <a:normAutofit/>
          </a:bodyPr>
          <a:lstStyle/>
          <a:p>
            <a:r>
              <a:rPr lang="en-FR" sz="3600" dirty="0">
                <a:solidFill>
                  <a:srgbClr val="FEFFFF"/>
                </a:solidFill>
              </a:rPr>
              <a:t> Professor Mehri Madarshahi</a:t>
            </a:r>
          </a:p>
        </p:txBody>
      </p:sp>
    </p:spTree>
    <p:extLst>
      <p:ext uri="{BB962C8B-B14F-4D97-AF65-F5344CB8AC3E}">
        <p14:creationId xmlns:p14="http://schemas.microsoft.com/office/powerpoint/2010/main" val="76351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73A82-0158-0488-0CEF-CB4BF40FB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1767" y="624110"/>
            <a:ext cx="9202846" cy="1280890"/>
          </a:xfrm>
        </p:spPr>
        <p:txBody>
          <a:bodyPr/>
          <a:lstStyle/>
          <a:p>
            <a:r>
              <a:rPr lang="en-GB" dirty="0"/>
              <a:t>EU AI Act” is a piece of prescriptive product safety legislation</a:t>
            </a:r>
            <a:endParaRPr lang="en-FR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0C9782C-D3D5-607E-CCA6-8C96D651F1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1766" y="1905000"/>
            <a:ext cx="9202846" cy="4716517"/>
          </a:xfrm>
        </p:spPr>
      </p:pic>
    </p:spTree>
    <p:extLst>
      <p:ext uri="{BB962C8B-B14F-4D97-AF65-F5344CB8AC3E}">
        <p14:creationId xmlns:p14="http://schemas.microsoft.com/office/powerpoint/2010/main" val="4745290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9B52611-0093-F345-A3B6-1C7B0E018D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61" r="-1" b="13783"/>
          <a:stretch/>
        </p:blipFill>
        <p:spPr>
          <a:xfrm>
            <a:off x="4485555" y="10"/>
            <a:ext cx="7706444" cy="3428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CDD50C-F4D2-CC5A-C025-D2C4916FC7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059" r="-2" b="12075"/>
          <a:stretch/>
        </p:blipFill>
        <p:spPr>
          <a:xfrm>
            <a:off x="4485557" y="3429000"/>
            <a:ext cx="7706443" cy="3429000"/>
          </a:xfrm>
          <a:prstGeom prst="rect">
            <a:avLst/>
          </a:pr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23C7736A-5A08-4021-9AB6-390DFF50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8170246" cy="6858000"/>
          </a:xfrm>
          <a:custGeom>
            <a:avLst/>
            <a:gdLst>
              <a:gd name="connsiteX0" fmla="*/ 4738960 w 8170246"/>
              <a:gd name="connsiteY0" fmla="*/ 0 h 6858000"/>
              <a:gd name="connsiteX1" fmla="*/ 4862151 w 8170246"/>
              <a:gd name="connsiteY1" fmla="*/ 0 h 6858000"/>
              <a:gd name="connsiteX2" fmla="*/ 8088169 w 8170246"/>
              <a:gd name="connsiteY2" fmla="*/ 3226735 h 6858000"/>
              <a:gd name="connsiteX3" fmla="*/ 8088169 w 8170246"/>
              <a:gd name="connsiteY3" fmla="*/ 3626507 h 6858000"/>
              <a:gd name="connsiteX4" fmla="*/ 4857393 w 8170246"/>
              <a:gd name="connsiteY4" fmla="*/ 6858000 h 6858000"/>
              <a:gd name="connsiteX5" fmla="*/ 4783581 w 8170246"/>
              <a:gd name="connsiteY5" fmla="*/ 6858000 h 6858000"/>
              <a:gd name="connsiteX6" fmla="*/ 4734202 w 8170246"/>
              <a:gd name="connsiteY6" fmla="*/ 6858000 h 6858000"/>
              <a:gd name="connsiteX7" fmla="*/ 7964978 w 8170246"/>
              <a:gd name="connsiteY7" fmla="*/ 3626507 h 6858000"/>
              <a:gd name="connsiteX8" fmla="*/ 7964978 w 8170246"/>
              <a:gd name="connsiteY8" fmla="*/ 3226735 h 6858000"/>
              <a:gd name="connsiteX9" fmla="*/ 4738960 w 8170246"/>
              <a:gd name="connsiteY9" fmla="*/ 0 h 6858000"/>
              <a:gd name="connsiteX10" fmla="*/ 0 w 8170246"/>
              <a:gd name="connsiteY10" fmla="*/ 0 h 6858000"/>
              <a:gd name="connsiteX11" fmla="*/ 98791 w 8170246"/>
              <a:gd name="connsiteY11" fmla="*/ 0 h 6858000"/>
              <a:gd name="connsiteX12" fmla="*/ 4456718 w 8170246"/>
              <a:gd name="connsiteY12" fmla="*/ 0 h 6858000"/>
              <a:gd name="connsiteX13" fmla="*/ 4603489 w 8170246"/>
              <a:gd name="connsiteY13" fmla="*/ 0 h 6858000"/>
              <a:gd name="connsiteX14" fmla="*/ 7829507 w 8170246"/>
              <a:gd name="connsiteY14" fmla="*/ 3226735 h 6858000"/>
              <a:gd name="connsiteX15" fmla="*/ 7829507 w 8170246"/>
              <a:gd name="connsiteY15" fmla="*/ 3626507 h 6858000"/>
              <a:gd name="connsiteX16" fmla="*/ 4598731 w 8170246"/>
              <a:gd name="connsiteY16" fmla="*/ 6858000 h 6858000"/>
              <a:gd name="connsiteX17" fmla="*/ 4540663 w 8170246"/>
              <a:gd name="connsiteY17" fmla="*/ 6858000 h 6858000"/>
              <a:gd name="connsiteX18" fmla="*/ 133398 w 8170246"/>
              <a:gd name="connsiteY18" fmla="*/ 6858000 h 6858000"/>
              <a:gd name="connsiteX19" fmla="*/ 0 w 8170246"/>
              <a:gd name="connsiteY1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170246" h="6858000">
                <a:moveTo>
                  <a:pt x="4738960" y="0"/>
                </a:moveTo>
                <a:lnTo>
                  <a:pt x="4862151" y="0"/>
                </a:lnTo>
                <a:cubicBezTo>
                  <a:pt x="4862151" y="0"/>
                  <a:pt x="4862151" y="0"/>
                  <a:pt x="8088169" y="3226735"/>
                </a:cubicBezTo>
                <a:cubicBezTo>
                  <a:pt x="8197606" y="3336196"/>
                  <a:pt x="8197606" y="3517045"/>
                  <a:pt x="8088169" y="3626507"/>
                </a:cubicBezTo>
                <a:cubicBezTo>
                  <a:pt x="8088169" y="3626507"/>
                  <a:pt x="8088169" y="3626507"/>
                  <a:pt x="4857393" y="6858000"/>
                </a:cubicBezTo>
                <a:cubicBezTo>
                  <a:pt x="4857393" y="6858000"/>
                  <a:pt x="4857393" y="6858000"/>
                  <a:pt x="4783581" y="6858000"/>
                </a:cubicBezTo>
                <a:lnTo>
                  <a:pt x="4734202" y="6858000"/>
                </a:lnTo>
                <a:cubicBezTo>
                  <a:pt x="7964978" y="3626507"/>
                  <a:pt x="7964978" y="3626507"/>
                  <a:pt x="7964978" y="3626507"/>
                </a:cubicBezTo>
                <a:cubicBezTo>
                  <a:pt x="8074415" y="3517045"/>
                  <a:pt x="8074415" y="3336196"/>
                  <a:pt x="7964978" y="3226735"/>
                </a:cubicBezTo>
                <a:cubicBezTo>
                  <a:pt x="4738960" y="0"/>
                  <a:pt x="4738960" y="0"/>
                  <a:pt x="4738960" y="0"/>
                </a:cubicBezTo>
                <a:close/>
                <a:moveTo>
                  <a:pt x="0" y="0"/>
                </a:moveTo>
                <a:lnTo>
                  <a:pt x="98791" y="0"/>
                </a:lnTo>
                <a:cubicBezTo>
                  <a:pt x="1075904" y="0"/>
                  <a:pt x="2469401" y="0"/>
                  <a:pt x="4456718" y="0"/>
                </a:cubicBezTo>
                <a:lnTo>
                  <a:pt x="4603489" y="0"/>
                </a:lnTo>
                <a:cubicBezTo>
                  <a:pt x="4603489" y="0"/>
                  <a:pt x="4603489" y="0"/>
                  <a:pt x="7829507" y="3226735"/>
                </a:cubicBezTo>
                <a:cubicBezTo>
                  <a:pt x="7938944" y="3336196"/>
                  <a:pt x="7938944" y="3517045"/>
                  <a:pt x="7829507" y="3626507"/>
                </a:cubicBezTo>
                <a:cubicBezTo>
                  <a:pt x="7829507" y="3626507"/>
                  <a:pt x="7829507" y="3626507"/>
                  <a:pt x="4598731" y="6858000"/>
                </a:cubicBezTo>
                <a:lnTo>
                  <a:pt x="4540663" y="6858000"/>
                </a:lnTo>
                <a:cubicBezTo>
                  <a:pt x="4077749" y="6858000"/>
                  <a:pt x="2938270" y="6858000"/>
                  <a:pt x="133398" y="6858000"/>
                </a:cubicBezTo>
                <a:lnTo>
                  <a:pt x="0" y="6858000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76909F-EF1E-E0E5-1E0A-C1A7012FD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525" y="624110"/>
            <a:ext cx="4623955" cy="1280890"/>
          </a:xfrm>
        </p:spPr>
        <p:txBody>
          <a:bodyPr>
            <a:normAutofit fontScale="90000"/>
          </a:bodyPr>
          <a:lstStyle/>
          <a:p>
            <a:r>
              <a:rPr lang="en-GB" dirty="0"/>
              <a:t>AI lifecycle management by EU</a:t>
            </a:r>
            <a:endParaRPr lang="en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3DF4D3-8A35-461A-ABE0-F56B78A13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63DB83B-CDF7-AFD6-44E7-A97BB3C5D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812" y="1904999"/>
            <a:ext cx="4625882" cy="4782671"/>
          </a:xfrm>
        </p:spPr>
        <p:txBody>
          <a:bodyPr>
            <a:normAutofit fontScale="70000" lnSpcReduction="20000"/>
          </a:bodyPr>
          <a:lstStyle/>
          <a:p>
            <a:r>
              <a:rPr lang="en-US" sz="3800" dirty="0"/>
              <a:t>EU prohibits AI practices posing unacceptable risks </a:t>
            </a:r>
          </a:p>
          <a:p>
            <a:endParaRPr lang="en-US" sz="3800" dirty="0"/>
          </a:p>
          <a:p>
            <a:r>
              <a:rPr lang="en-US" sz="3800" dirty="0"/>
              <a:t> AI systems with low and minimal risks are not subject to any regulations</a:t>
            </a:r>
          </a:p>
          <a:p>
            <a:pPr marL="0" indent="0">
              <a:buNone/>
            </a:pPr>
            <a:endParaRPr lang="en-US" sz="3800" dirty="0"/>
          </a:p>
          <a:p>
            <a:r>
              <a:rPr lang="en-US" sz="3800" dirty="0"/>
              <a:t>AI systems with high risk and limited risk fall in the middle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173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2EC7880-C5D9-40A8-A6B0-3198AD07A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4619543" cy="6854038"/>
          </a:xfrm>
          <a:prstGeom prst="rect">
            <a:avLst/>
          </a:prstGeom>
          <a:solidFill>
            <a:schemeClr val="tx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9A27C0-3DD9-8311-4BC5-12378AFB7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36" y="176253"/>
            <a:ext cx="4476107" cy="1728747"/>
          </a:xfrm>
        </p:spPr>
        <p:txBody>
          <a:bodyPr>
            <a:normAutofit fontScale="90000"/>
          </a:bodyPr>
          <a:lstStyle/>
          <a:p>
            <a:r>
              <a:rPr lang="en-GB" dirty="0"/>
              <a:t>UK “horizontal” (or “cross-sectoral”) approach</a:t>
            </a:r>
            <a:endParaRPr lang="en-FR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EDFDC30-D7EA-4870-7D61-51DB724783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435" y="2550892"/>
            <a:ext cx="4476107" cy="4130855"/>
          </a:xfrm>
        </p:spPr>
        <p:txBody>
          <a:bodyPr>
            <a:normAutofit/>
          </a:bodyPr>
          <a:lstStyle/>
          <a:p>
            <a:r>
              <a:rPr lang="en-US" sz="2400" dirty="0"/>
              <a:t>adopting a principle- based and sectoral approach</a:t>
            </a:r>
          </a:p>
          <a:p>
            <a:endParaRPr lang="en-US" sz="2400" dirty="0"/>
          </a:p>
          <a:p>
            <a:r>
              <a:rPr lang="en-US" sz="2400" dirty="0"/>
              <a:t>Rather than regulating AI through legislation,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055CE13-21B8-D075-AA7D-FE4700F8E8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08" r="24582"/>
          <a:stretch/>
        </p:blipFill>
        <p:spPr>
          <a:xfrm>
            <a:off x="5426367" y="125516"/>
            <a:ext cx="757245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715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2EC7880-C5D9-40A8-A6B0-3198AD07A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A0FBF0-D6B8-E8F8-9487-723AD73A2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699600"/>
          </a:xfrm>
        </p:spPr>
        <p:txBody>
          <a:bodyPr>
            <a:normAutofit fontScale="90000"/>
          </a:bodyPr>
          <a:lstStyle/>
          <a:p>
            <a:r>
              <a:rPr lang="en-FR" dirty="0"/>
              <a:t>UK CONTINUES,..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4543A62-A2AB-454A-878E-D3D9190D5F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B7273FF0-8CD8-9479-5203-1E3FBFD95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1344706"/>
            <a:ext cx="3650278" cy="45481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WHITE PAPER with 5 principles: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Security, </a:t>
            </a:r>
          </a:p>
          <a:p>
            <a:pPr marL="0" indent="0">
              <a:buNone/>
            </a:pPr>
            <a:r>
              <a:rPr lang="en-US" sz="2400" dirty="0"/>
              <a:t>Transparency,  </a:t>
            </a:r>
          </a:p>
          <a:p>
            <a:pPr marL="0" indent="0">
              <a:buNone/>
            </a:pPr>
            <a:r>
              <a:rPr lang="en-US" sz="2400" dirty="0"/>
              <a:t>Fairness,</a:t>
            </a:r>
          </a:p>
          <a:p>
            <a:pPr marL="0" indent="0">
              <a:buNone/>
            </a:pPr>
            <a:r>
              <a:rPr lang="en-US" sz="2400" dirty="0"/>
              <a:t>Accountability</a:t>
            </a:r>
          </a:p>
          <a:p>
            <a:pPr marL="0" indent="0">
              <a:buNone/>
            </a:pPr>
            <a:r>
              <a:rPr lang="en-US" sz="2400" dirty="0"/>
              <a:t> contestability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DEBFB0D-4690-B901-518E-A52F9DB3FC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37" r="19084" b="2"/>
          <a:stretch/>
        </p:blipFill>
        <p:spPr>
          <a:xfrm>
            <a:off x="4619543" y="640080"/>
            <a:ext cx="6953577" cy="5252773"/>
          </a:xfrm>
          <a:prstGeom prst="rect">
            <a:avLst/>
          </a:prstGeom>
        </p:spPr>
      </p:pic>
      <p:sp>
        <p:nvSpPr>
          <p:cNvPr id="15" name="Freeform 11">
            <a:extLst>
              <a:ext uri="{FF2B5EF4-FFF2-40B4-BE49-F238E27FC236}">
                <a16:creationId xmlns:a16="http://schemas.microsoft.com/office/drawing/2014/main" id="{50553464-41F1-4160-9D02-7C5EC7013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0478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9FCAF-DF27-90EA-60E5-A68C1018F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formulating of a legislation Bill on AI regulations.</a:t>
            </a:r>
            <a:endParaRPr lang="en-FR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19840E2-6FA9-6FF6-5C9E-A8F2C9BF6D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9812" y="1905000"/>
            <a:ext cx="8911687" cy="4495800"/>
          </a:xfrm>
        </p:spPr>
      </p:pic>
    </p:spTree>
    <p:extLst>
      <p:ext uri="{BB962C8B-B14F-4D97-AF65-F5344CB8AC3E}">
        <p14:creationId xmlns:p14="http://schemas.microsoft.com/office/powerpoint/2010/main" val="42978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95177-34CD-8A6C-B58A-1399E72F1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973196"/>
          </a:xfrm>
        </p:spPr>
        <p:txBody>
          <a:bodyPr/>
          <a:lstStyle/>
          <a:p>
            <a:pPr algn="ctr"/>
            <a:r>
              <a:rPr lang="en-FR" dirty="0"/>
              <a:t>G-7 Summit in Hiroshima</a:t>
            </a:r>
          </a:p>
        </p:txBody>
      </p:sp>
      <p:pic>
        <p:nvPicPr>
          <p:cNvPr id="5" name="Content Placeholder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56B2AA4C-F9A8-F843-B0BD-B862C731D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2329" y="1597025"/>
            <a:ext cx="8911686" cy="4636865"/>
          </a:xfrm>
        </p:spPr>
      </p:pic>
    </p:spTree>
    <p:extLst>
      <p:ext uri="{BB962C8B-B14F-4D97-AF65-F5344CB8AC3E}">
        <p14:creationId xmlns:p14="http://schemas.microsoft.com/office/powerpoint/2010/main" val="27338345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B9DE855-86B1-4B53-A53A-DBE8C95CC9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F46D97-3925-C88D-BF4A-66E5BDB65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958" y="624110"/>
            <a:ext cx="4114801" cy="1280890"/>
          </a:xfrm>
        </p:spPr>
        <p:txBody>
          <a:bodyPr>
            <a:normAutofit/>
          </a:bodyPr>
          <a:lstStyle/>
          <a:p>
            <a:r>
              <a:rPr lang="en-GB" sz="3200" dirty="0"/>
              <a:t>EU- AI regulation as a model?</a:t>
            </a:r>
            <a:endParaRPr lang="en-FR" sz="3200" dirty="0"/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3694FC3C-59AB-4EFA-912F-CE99D8D37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ECFEF86-8F33-4E3D-03CF-BA961782E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3958" y="2133600"/>
            <a:ext cx="4307300" cy="3777622"/>
          </a:xfrm>
        </p:spPr>
        <p:txBody>
          <a:bodyPr>
            <a:normAutofit/>
          </a:bodyPr>
          <a:lstStyle/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it will apply in full only beginning in 2026,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5C5C741-4469-C96B-89CF-0DEC492E7B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00" r="-1" b="-1"/>
          <a:stretch/>
        </p:blipFill>
        <p:spPr>
          <a:xfrm>
            <a:off x="6091918" y="10"/>
            <a:ext cx="6100081" cy="3383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079B7E-216E-4BA8-1047-6A0FAF358D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54" r="26420" b="2"/>
          <a:stretch/>
        </p:blipFill>
        <p:spPr>
          <a:xfrm>
            <a:off x="6091919" y="3474721"/>
            <a:ext cx="3004319" cy="33832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1BEA36-3C7A-BF93-842D-6B247B324F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89" r="26320" b="1"/>
          <a:stretch/>
        </p:blipFill>
        <p:spPr>
          <a:xfrm>
            <a:off x="9187677" y="3474720"/>
            <a:ext cx="3004322" cy="338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9629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B258D2B-6AC3-4B3A-A87C-FD7E65178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robot thinking with a brain&#10;&#10;Description automatically generated">
            <a:extLst>
              <a:ext uri="{FF2B5EF4-FFF2-40B4-BE49-F238E27FC236}">
                <a16:creationId xmlns:a16="http://schemas.microsoft.com/office/drawing/2014/main" id="{D09E38DD-CE23-B0C4-222D-E4BBD4F352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5" r="19681" b="-1"/>
          <a:stretch/>
        </p:blipFill>
        <p:spPr>
          <a:xfrm>
            <a:off x="1" y="10"/>
            <a:ext cx="7574440" cy="6857990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8D55DD8B-9BF9-4B91-A22D-2D3F2AEFF1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01A314-30FF-6A2C-8D8A-F314E8A7F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3317" y="787400"/>
            <a:ext cx="2434415" cy="778933"/>
          </a:xfrm>
        </p:spPr>
        <p:txBody>
          <a:bodyPr anchor="ctr">
            <a:normAutofit fontScale="90000"/>
          </a:bodyPr>
          <a:lstStyle/>
          <a:p>
            <a:r>
              <a:rPr lang="en-FR" sz="3200" dirty="0">
                <a:solidFill>
                  <a:srgbClr val="FEFFFF"/>
                </a:solidFill>
              </a:rPr>
              <a:t>Can we regulate them?</a:t>
            </a:r>
            <a:br>
              <a:rPr lang="en-FR" sz="3200" dirty="0">
                <a:solidFill>
                  <a:srgbClr val="FEFFFF"/>
                </a:solidFill>
              </a:rPr>
            </a:br>
            <a:endParaRPr lang="en-FR" sz="3200" dirty="0">
              <a:solidFill>
                <a:srgbClr val="FEFFFF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AEF0A24-DA21-041B-7FD7-BB98AA3360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0770" y="2017668"/>
            <a:ext cx="3750205" cy="385781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Navigating the Future: Overcoming the Challenges of Emerging Technologies</a:t>
            </a:r>
          </a:p>
        </p:txBody>
      </p:sp>
    </p:spTree>
    <p:extLst>
      <p:ext uri="{BB962C8B-B14F-4D97-AF65-F5344CB8AC3E}">
        <p14:creationId xmlns:p14="http://schemas.microsoft.com/office/powerpoint/2010/main" val="31929527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59524-F81D-B0CB-FFE2-3DC7A2BDC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09"/>
            <a:ext cx="8911687" cy="1407889"/>
          </a:xfrm>
        </p:spPr>
        <p:txBody>
          <a:bodyPr>
            <a:normAutofit fontScale="90000"/>
          </a:bodyPr>
          <a:lstStyle/>
          <a:p>
            <a:r>
              <a:rPr lang="en-FR" dirty="0"/>
              <a:t>AI will change human life but, </a:t>
            </a:r>
            <a:r>
              <a:rPr lang="en-GB" dirty="0"/>
              <a:t>designed well, an AI governance regime of the kind could suit all </a:t>
            </a:r>
            <a:endParaRPr lang="en-FR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F832E84-8666-02D3-F8B4-0150983D80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0718" y="2133600"/>
            <a:ext cx="6892389" cy="377825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7ADE79-9E95-03A7-F577-2B92843F2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050" y="2133600"/>
            <a:ext cx="73279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9174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E203041-A737-4AAF-98F3-625E2FDC67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EA35E6-9FB6-FAAF-6742-296AB43EE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8200" y="624110"/>
            <a:ext cx="4316411" cy="1025396"/>
          </a:xfrm>
        </p:spPr>
        <p:txBody>
          <a:bodyPr>
            <a:normAutofit fontScale="90000"/>
          </a:bodyPr>
          <a:lstStyle/>
          <a:p>
            <a:r>
              <a:rPr lang="en-GB" dirty="0"/>
              <a:t>PROMOTE THE BEST, PREVENT THE WORST</a:t>
            </a:r>
            <a:endParaRPr lang="en-FR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AED0D85-B2F2-4F8F-B0C5-969D7CCA3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bg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0C73C82-B979-4498-9074-0A252E94B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848" y="962669"/>
            <a:ext cx="2926080" cy="4975867"/>
          </a:xfrm>
          <a:prstGeom prst="rect">
            <a:avLst/>
          </a:prstGeom>
          <a:solidFill>
            <a:srgbClr val="FFFFFE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9C6D9E1-B320-4CC6-8730-735C9B6FA3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500" y="962669"/>
            <a:ext cx="1717112" cy="1548005"/>
          </a:xfrm>
          <a:prstGeom prst="rect">
            <a:avLst/>
          </a:prstGeom>
          <a:solidFill>
            <a:srgbClr val="FFFFFE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BDCC675-35B0-4CE0-BBEE-18BBDA428E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500" y="2676600"/>
            <a:ext cx="1717112" cy="1548005"/>
          </a:xfrm>
          <a:prstGeom prst="rect">
            <a:avLst/>
          </a:prstGeom>
          <a:solidFill>
            <a:srgbClr val="FFFFFE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8987962-9AFC-4290-9D5B-F53B81C73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500" y="4390531"/>
            <a:ext cx="1717112" cy="1548005"/>
          </a:xfrm>
          <a:prstGeom prst="rect">
            <a:avLst/>
          </a:prstGeom>
          <a:solidFill>
            <a:srgbClr val="FFFFFE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5F884D3-47C3-4DDE-B5E7-37AF030A3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3985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Freeform 53">
            <a:extLst>
              <a:ext uri="{FF2B5EF4-FFF2-40B4-BE49-F238E27FC236}">
                <a16:creationId xmlns:a16="http://schemas.microsoft.com/office/drawing/2014/main" id="{206547EB-DB31-40DE-9432-7DDEC4003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3985" y="680545"/>
            <a:ext cx="878363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0E0052A-3185-762C-D39D-D7FC3739F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440" y="1503880"/>
            <a:ext cx="2596896" cy="38904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A99508-267C-AB12-8EF8-AC5BE9D24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112" y="1217200"/>
            <a:ext cx="1389888" cy="10389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6D1BDF-506A-AAEB-80AE-97281AB56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0112" y="3057959"/>
            <a:ext cx="1389888" cy="7852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8EB59F-6338-DD31-701B-B0C2BA69C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0112" y="4931089"/>
            <a:ext cx="1389888" cy="466887"/>
          </a:xfrm>
          <a:prstGeom prst="rect">
            <a:avLst/>
          </a:prstGeom>
        </p:spPr>
      </p:pic>
      <p:sp>
        <p:nvSpPr>
          <p:cNvPr id="46" name="Content Placeholder 10">
            <a:extLst>
              <a:ext uri="{FF2B5EF4-FFF2-40B4-BE49-F238E27FC236}">
                <a16:creationId xmlns:a16="http://schemas.microsoft.com/office/drawing/2014/main" id="{CCCE8C63-E884-18F0-D1F4-1E4477C30A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1266" y="2026024"/>
            <a:ext cx="4593346" cy="3885198"/>
          </a:xfrm>
        </p:spPr>
        <p:txBody>
          <a:bodyPr>
            <a:normAutofit/>
          </a:bodyPr>
          <a:lstStyle/>
          <a:p>
            <a:r>
              <a:rPr lang="en-US" sz="2400" dirty="0"/>
              <a:t>enshrining principles and structures that promote the best in AI while preventing the worst. </a:t>
            </a:r>
          </a:p>
        </p:txBody>
      </p:sp>
    </p:spTree>
    <p:extLst>
      <p:ext uri="{BB962C8B-B14F-4D97-AF65-F5344CB8AC3E}">
        <p14:creationId xmlns:p14="http://schemas.microsoft.com/office/powerpoint/2010/main" val="1259229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blue human head with falling numbers&#10;&#10;Description automatically generated with medium confidence">
            <a:extLst>
              <a:ext uri="{FF2B5EF4-FFF2-40B4-BE49-F238E27FC236}">
                <a16:creationId xmlns:a16="http://schemas.microsoft.com/office/drawing/2014/main" id="{B079D29C-AF93-5DCA-38BB-8683A16697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98" r="13679"/>
          <a:stretch/>
        </p:blipFill>
        <p:spPr>
          <a:xfrm>
            <a:off x="4485557" y="10"/>
            <a:ext cx="7706443" cy="6857990"/>
          </a:xfrm>
          <a:prstGeom prst="rect">
            <a:avLst/>
          </a:pr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23C7736A-5A08-4021-9AB6-390DFF50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8170246" cy="6858000"/>
          </a:xfrm>
          <a:custGeom>
            <a:avLst/>
            <a:gdLst>
              <a:gd name="connsiteX0" fmla="*/ 4738960 w 8170246"/>
              <a:gd name="connsiteY0" fmla="*/ 0 h 6858000"/>
              <a:gd name="connsiteX1" fmla="*/ 4862151 w 8170246"/>
              <a:gd name="connsiteY1" fmla="*/ 0 h 6858000"/>
              <a:gd name="connsiteX2" fmla="*/ 8088169 w 8170246"/>
              <a:gd name="connsiteY2" fmla="*/ 3226735 h 6858000"/>
              <a:gd name="connsiteX3" fmla="*/ 8088169 w 8170246"/>
              <a:gd name="connsiteY3" fmla="*/ 3626507 h 6858000"/>
              <a:gd name="connsiteX4" fmla="*/ 4857393 w 8170246"/>
              <a:gd name="connsiteY4" fmla="*/ 6858000 h 6858000"/>
              <a:gd name="connsiteX5" fmla="*/ 4783581 w 8170246"/>
              <a:gd name="connsiteY5" fmla="*/ 6858000 h 6858000"/>
              <a:gd name="connsiteX6" fmla="*/ 4734202 w 8170246"/>
              <a:gd name="connsiteY6" fmla="*/ 6858000 h 6858000"/>
              <a:gd name="connsiteX7" fmla="*/ 7964978 w 8170246"/>
              <a:gd name="connsiteY7" fmla="*/ 3626507 h 6858000"/>
              <a:gd name="connsiteX8" fmla="*/ 7964978 w 8170246"/>
              <a:gd name="connsiteY8" fmla="*/ 3226735 h 6858000"/>
              <a:gd name="connsiteX9" fmla="*/ 4738960 w 8170246"/>
              <a:gd name="connsiteY9" fmla="*/ 0 h 6858000"/>
              <a:gd name="connsiteX10" fmla="*/ 0 w 8170246"/>
              <a:gd name="connsiteY10" fmla="*/ 0 h 6858000"/>
              <a:gd name="connsiteX11" fmla="*/ 98791 w 8170246"/>
              <a:gd name="connsiteY11" fmla="*/ 0 h 6858000"/>
              <a:gd name="connsiteX12" fmla="*/ 4456718 w 8170246"/>
              <a:gd name="connsiteY12" fmla="*/ 0 h 6858000"/>
              <a:gd name="connsiteX13" fmla="*/ 4603489 w 8170246"/>
              <a:gd name="connsiteY13" fmla="*/ 0 h 6858000"/>
              <a:gd name="connsiteX14" fmla="*/ 7829507 w 8170246"/>
              <a:gd name="connsiteY14" fmla="*/ 3226735 h 6858000"/>
              <a:gd name="connsiteX15" fmla="*/ 7829507 w 8170246"/>
              <a:gd name="connsiteY15" fmla="*/ 3626507 h 6858000"/>
              <a:gd name="connsiteX16" fmla="*/ 4598731 w 8170246"/>
              <a:gd name="connsiteY16" fmla="*/ 6858000 h 6858000"/>
              <a:gd name="connsiteX17" fmla="*/ 4540663 w 8170246"/>
              <a:gd name="connsiteY17" fmla="*/ 6858000 h 6858000"/>
              <a:gd name="connsiteX18" fmla="*/ 133398 w 8170246"/>
              <a:gd name="connsiteY18" fmla="*/ 6858000 h 6858000"/>
              <a:gd name="connsiteX19" fmla="*/ 0 w 8170246"/>
              <a:gd name="connsiteY1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170246" h="6858000">
                <a:moveTo>
                  <a:pt x="4738960" y="0"/>
                </a:moveTo>
                <a:lnTo>
                  <a:pt x="4862151" y="0"/>
                </a:lnTo>
                <a:cubicBezTo>
                  <a:pt x="4862151" y="0"/>
                  <a:pt x="4862151" y="0"/>
                  <a:pt x="8088169" y="3226735"/>
                </a:cubicBezTo>
                <a:cubicBezTo>
                  <a:pt x="8197606" y="3336196"/>
                  <a:pt x="8197606" y="3517045"/>
                  <a:pt x="8088169" y="3626507"/>
                </a:cubicBezTo>
                <a:cubicBezTo>
                  <a:pt x="8088169" y="3626507"/>
                  <a:pt x="8088169" y="3626507"/>
                  <a:pt x="4857393" y="6858000"/>
                </a:cubicBezTo>
                <a:cubicBezTo>
                  <a:pt x="4857393" y="6858000"/>
                  <a:pt x="4857393" y="6858000"/>
                  <a:pt x="4783581" y="6858000"/>
                </a:cubicBezTo>
                <a:lnTo>
                  <a:pt x="4734202" y="6858000"/>
                </a:lnTo>
                <a:cubicBezTo>
                  <a:pt x="7964978" y="3626507"/>
                  <a:pt x="7964978" y="3626507"/>
                  <a:pt x="7964978" y="3626507"/>
                </a:cubicBezTo>
                <a:cubicBezTo>
                  <a:pt x="8074415" y="3517045"/>
                  <a:pt x="8074415" y="3336196"/>
                  <a:pt x="7964978" y="3226735"/>
                </a:cubicBezTo>
                <a:cubicBezTo>
                  <a:pt x="4738960" y="0"/>
                  <a:pt x="4738960" y="0"/>
                  <a:pt x="4738960" y="0"/>
                </a:cubicBezTo>
                <a:close/>
                <a:moveTo>
                  <a:pt x="0" y="0"/>
                </a:moveTo>
                <a:lnTo>
                  <a:pt x="98791" y="0"/>
                </a:lnTo>
                <a:cubicBezTo>
                  <a:pt x="1075904" y="0"/>
                  <a:pt x="2469401" y="0"/>
                  <a:pt x="4456718" y="0"/>
                </a:cubicBezTo>
                <a:lnTo>
                  <a:pt x="4603489" y="0"/>
                </a:lnTo>
                <a:cubicBezTo>
                  <a:pt x="4603489" y="0"/>
                  <a:pt x="4603489" y="0"/>
                  <a:pt x="7829507" y="3226735"/>
                </a:cubicBezTo>
                <a:cubicBezTo>
                  <a:pt x="7938944" y="3336196"/>
                  <a:pt x="7938944" y="3517045"/>
                  <a:pt x="7829507" y="3626507"/>
                </a:cubicBezTo>
                <a:cubicBezTo>
                  <a:pt x="7829507" y="3626507"/>
                  <a:pt x="7829507" y="3626507"/>
                  <a:pt x="4598731" y="6858000"/>
                </a:cubicBezTo>
                <a:lnTo>
                  <a:pt x="4540663" y="6858000"/>
                </a:lnTo>
                <a:cubicBezTo>
                  <a:pt x="4077749" y="6858000"/>
                  <a:pt x="2938270" y="6858000"/>
                  <a:pt x="133398" y="6858000"/>
                </a:cubicBezTo>
                <a:lnTo>
                  <a:pt x="0" y="6858000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D9A470-D775-5EE0-E2EB-8383545FB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525" y="624110"/>
            <a:ext cx="4623955" cy="1280890"/>
          </a:xfrm>
        </p:spPr>
        <p:txBody>
          <a:bodyPr>
            <a:normAutofit/>
          </a:bodyPr>
          <a:lstStyle/>
          <a:p>
            <a:r>
              <a:rPr lang="en-FR" dirty="0"/>
              <a:t>Rise of Emerging Technologies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3DF4D3-8A35-461A-ABE0-F56B78A13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F5F37ED-0AFF-0DDF-F12C-BBC5241DE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812" y="2133600"/>
            <a:ext cx="4625882" cy="3777622"/>
          </a:xfrm>
        </p:spPr>
        <p:txBody>
          <a:bodyPr>
            <a:normAutofit/>
          </a:bodyPr>
          <a:lstStyle/>
          <a:p>
            <a:r>
              <a:rPr lang="en-FR" sz="24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N</a:t>
            </a:r>
            <a:r>
              <a:rPr lang="en-FR" sz="24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o shortage of issues to worry about</a:t>
            </a:r>
            <a:r>
              <a:rPr lang="en-FR" sz="2400" dirty="0">
                <a:effectLst/>
              </a:rPr>
              <a:t> </a:t>
            </a:r>
          </a:p>
          <a:p>
            <a:r>
              <a:rPr lang="en-FR" sz="2400" dirty="0"/>
              <a:t>Computer can escape human control</a:t>
            </a:r>
          </a:p>
          <a:p>
            <a:r>
              <a:rPr lang="en-US" sz="2400" dirty="0"/>
              <a:t>the risk that Chatbots, such as </a:t>
            </a:r>
            <a:r>
              <a:rPr lang="en-US" sz="2400" dirty="0" err="1"/>
              <a:t>ChatGPT</a:t>
            </a:r>
            <a:r>
              <a:rPr lang="en-US" sz="2400" dirty="0"/>
              <a:t> </a:t>
            </a:r>
          </a:p>
          <a:p>
            <a:r>
              <a:rPr lang="en-US" sz="2400" dirty="0"/>
              <a:t>misuse of information and personal data</a:t>
            </a:r>
          </a:p>
        </p:txBody>
      </p:sp>
    </p:spTree>
    <p:extLst>
      <p:ext uri="{BB962C8B-B14F-4D97-AF65-F5344CB8AC3E}">
        <p14:creationId xmlns:p14="http://schemas.microsoft.com/office/powerpoint/2010/main" val="21985529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44B3C8B-A0B1-EEF3-F757-B9A05B216D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51" r="3671"/>
          <a:stretch/>
        </p:blipFill>
        <p:spPr>
          <a:xfrm>
            <a:off x="5038658" y="10"/>
            <a:ext cx="7153342" cy="6857990"/>
          </a:xfrm>
          <a:prstGeom prst="rect">
            <a:avLst/>
          </a:pr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23C7736A-5A08-4021-9AB6-390DFF50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8170246" cy="6858000"/>
          </a:xfrm>
          <a:custGeom>
            <a:avLst/>
            <a:gdLst>
              <a:gd name="connsiteX0" fmla="*/ 4738960 w 8170246"/>
              <a:gd name="connsiteY0" fmla="*/ 0 h 6858000"/>
              <a:gd name="connsiteX1" fmla="*/ 4862151 w 8170246"/>
              <a:gd name="connsiteY1" fmla="*/ 0 h 6858000"/>
              <a:gd name="connsiteX2" fmla="*/ 8088169 w 8170246"/>
              <a:gd name="connsiteY2" fmla="*/ 3226735 h 6858000"/>
              <a:gd name="connsiteX3" fmla="*/ 8088169 w 8170246"/>
              <a:gd name="connsiteY3" fmla="*/ 3626507 h 6858000"/>
              <a:gd name="connsiteX4" fmla="*/ 4857393 w 8170246"/>
              <a:gd name="connsiteY4" fmla="*/ 6858000 h 6858000"/>
              <a:gd name="connsiteX5" fmla="*/ 4783581 w 8170246"/>
              <a:gd name="connsiteY5" fmla="*/ 6858000 h 6858000"/>
              <a:gd name="connsiteX6" fmla="*/ 4734202 w 8170246"/>
              <a:gd name="connsiteY6" fmla="*/ 6858000 h 6858000"/>
              <a:gd name="connsiteX7" fmla="*/ 7964978 w 8170246"/>
              <a:gd name="connsiteY7" fmla="*/ 3626507 h 6858000"/>
              <a:gd name="connsiteX8" fmla="*/ 7964978 w 8170246"/>
              <a:gd name="connsiteY8" fmla="*/ 3226735 h 6858000"/>
              <a:gd name="connsiteX9" fmla="*/ 4738960 w 8170246"/>
              <a:gd name="connsiteY9" fmla="*/ 0 h 6858000"/>
              <a:gd name="connsiteX10" fmla="*/ 0 w 8170246"/>
              <a:gd name="connsiteY10" fmla="*/ 0 h 6858000"/>
              <a:gd name="connsiteX11" fmla="*/ 98791 w 8170246"/>
              <a:gd name="connsiteY11" fmla="*/ 0 h 6858000"/>
              <a:gd name="connsiteX12" fmla="*/ 4456718 w 8170246"/>
              <a:gd name="connsiteY12" fmla="*/ 0 h 6858000"/>
              <a:gd name="connsiteX13" fmla="*/ 4603489 w 8170246"/>
              <a:gd name="connsiteY13" fmla="*/ 0 h 6858000"/>
              <a:gd name="connsiteX14" fmla="*/ 7829507 w 8170246"/>
              <a:gd name="connsiteY14" fmla="*/ 3226735 h 6858000"/>
              <a:gd name="connsiteX15" fmla="*/ 7829507 w 8170246"/>
              <a:gd name="connsiteY15" fmla="*/ 3626507 h 6858000"/>
              <a:gd name="connsiteX16" fmla="*/ 4598731 w 8170246"/>
              <a:gd name="connsiteY16" fmla="*/ 6858000 h 6858000"/>
              <a:gd name="connsiteX17" fmla="*/ 4540663 w 8170246"/>
              <a:gd name="connsiteY17" fmla="*/ 6858000 h 6858000"/>
              <a:gd name="connsiteX18" fmla="*/ 133398 w 8170246"/>
              <a:gd name="connsiteY18" fmla="*/ 6858000 h 6858000"/>
              <a:gd name="connsiteX19" fmla="*/ 0 w 8170246"/>
              <a:gd name="connsiteY1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170246" h="6858000">
                <a:moveTo>
                  <a:pt x="4738960" y="0"/>
                </a:moveTo>
                <a:lnTo>
                  <a:pt x="4862151" y="0"/>
                </a:lnTo>
                <a:cubicBezTo>
                  <a:pt x="4862151" y="0"/>
                  <a:pt x="4862151" y="0"/>
                  <a:pt x="8088169" y="3226735"/>
                </a:cubicBezTo>
                <a:cubicBezTo>
                  <a:pt x="8197606" y="3336196"/>
                  <a:pt x="8197606" y="3517045"/>
                  <a:pt x="8088169" y="3626507"/>
                </a:cubicBezTo>
                <a:cubicBezTo>
                  <a:pt x="8088169" y="3626507"/>
                  <a:pt x="8088169" y="3626507"/>
                  <a:pt x="4857393" y="6858000"/>
                </a:cubicBezTo>
                <a:cubicBezTo>
                  <a:pt x="4857393" y="6858000"/>
                  <a:pt x="4857393" y="6858000"/>
                  <a:pt x="4783581" y="6858000"/>
                </a:cubicBezTo>
                <a:lnTo>
                  <a:pt x="4734202" y="6858000"/>
                </a:lnTo>
                <a:cubicBezTo>
                  <a:pt x="7964978" y="3626507"/>
                  <a:pt x="7964978" y="3626507"/>
                  <a:pt x="7964978" y="3626507"/>
                </a:cubicBezTo>
                <a:cubicBezTo>
                  <a:pt x="8074415" y="3517045"/>
                  <a:pt x="8074415" y="3336196"/>
                  <a:pt x="7964978" y="3226735"/>
                </a:cubicBezTo>
                <a:cubicBezTo>
                  <a:pt x="4738960" y="0"/>
                  <a:pt x="4738960" y="0"/>
                  <a:pt x="4738960" y="0"/>
                </a:cubicBezTo>
                <a:close/>
                <a:moveTo>
                  <a:pt x="0" y="0"/>
                </a:moveTo>
                <a:lnTo>
                  <a:pt x="98791" y="0"/>
                </a:lnTo>
                <a:cubicBezTo>
                  <a:pt x="1075904" y="0"/>
                  <a:pt x="2469401" y="0"/>
                  <a:pt x="4456718" y="0"/>
                </a:cubicBezTo>
                <a:lnTo>
                  <a:pt x="4603489" y="0"/>
                </a:lnTo>
                <a:cubicBezTo>
                  <a:pt x="4603489" y="0"/>
                  <a:pt x="4603489" y="0"/>
                  <a:pt x="7829507" y="3226735"/>
                </a:cubicBezTo>
                <a:cubicBezTo>
                  <a:pt x="7938944" y="3336196"/>
                  <a:pt x="7938944" y="3517045"/>
                  <a:pt x="7829507" y="3626507"/>
                </a:cubicBezTo>
                <a:cubicBezTo>
                  <a:pt x="7829507" y="3626507"/>
                  <a:pt x="7829507" y="3626507"/>
                  <a:pt x="4598731" y="6858000"/>
                </a:cubicBezTo>
                <a:lnTo>
                  <a:pt x="4540663" y="6858000"/>
                </a:lnTo>
                <a:cubicBezTo>
                  <a:pt x="4077749" y="6858000"/>
                  <a:pt x="2938270" y="6858000"/>
                  <a:pt x="133398" y="6858000"/>
                </a:cubicBezTo>
                <a:lnTo>
                  <a:pt x="0" y="6858000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A685D3-DC59-3700-FEA0-6CED07DA7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525" y="233082"/>
            <a:ext cx="4623955" cy="1185815"/>
          </a:xfrm>
        </p:spPr>
        <p:txBody>
          <a:bodyPr>
            <a:normAutofit fontScale="90000"/>
          </a:bodyPr>
          <a:lstStyle/>
          <a:p>
            <a:r>
              <a:rPr lang="en-FR" dirty="0"/>
              <a:t>2023 tope emerging technologies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3DF4D3-8A35-461A-ABE0-F56B78A13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3643FE2-E353-BFEB-B134-82E2FC7A6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812" y="1418897"/>
            <a:ext cx="4625882" cy="4492325"/>
          </a:xfrm>
        </p:spPr>
        <p:txBody>
          <a:bodyPr>
            <a:normAutofit/>
          </a:bodyPr>
          <a:lstStyle/>
          <a:p>
            <a:r>
              <a:rPr lang="en-US" dirty="0"/>
              <a:t>Blockchain and Defi</a:t>
            </a:r>
          </a:p>
          <a:p>
            <a:r>
              <a:rPr lang="en-US" dirty="0"/>
              <a:t>Artificial </a:t>
            </a:r>
            <a:r>
              <a:rPr lang="en-US" dirty="0" err="1"/>
              <a:t>iNtelegence</a:t>
            </a:r>
            <a:endParaRPr lang="en-US" dirty="0"/>
          </a:p>
          <a:p>
            <a:r>
              <a:rPr lang="en-US" dirty="0"/>
              <a:t>Virtual reality</a:t>
            </a:r>
          </a:p>
          <a:p>
            <a:r>
              <a:rPr lang="en-US" dirty="0"/>
              <a:t>Cyber Security</a:t>
            </a:r>
          </a:p>
          <a:p>
            <a:r>
              <a:rPr lang="en-US" dirty="0"/>
              <a:t>5 G Network</a:t>
            </a:r>
          </a:p>
          <a:p>
            <a:r>
              <a:rPr lang="en-US" dirty="0"/>
              <a:t>Internet of Things</a:t>
            </a:r>
          </a:p>
          <a:p>
            <a:r>
              <a:rPr lang="en-US" dirty="0"/>
              <a:t>Machine Learning</a:t>
            </a:r>
          </a:p>
          <a:p>
            <a:r>
              <a:rPr lang="en-US" dirty="0"/>
              <a:t>FinTech</a:t>
            </a:r>
          </a:p>
          <a:p>
            <a:r>
              <a:rPr lang="en-US" dirty="0"/>
              <a:t>Cloud Computing</a:t>
            </a:r>
          </a:p>
          <a:p>
            <a:r>
              <a:rPr lang="en-US" dirty="0"/>
              <a:t>Voice Assistance</a:t>
            </a:r>
          </a:p>
          <a:p>
            <a:r>
              <a:rPr lang="en-US" dirty="0"/>
              <a:t>Green Technology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9379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F70B6-7496-60BB-AC34-5A22330F3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326149"/>
          </a:xfrm>
        </p:spPr>
        <p:txBody>
          <a:bodyPr>
            <a:normAutofit fontScale="90000"/>
          </a:bodyPr>
          <a:lstStyle/>
          <a:p>
            <a:r>
              <a:rPr lang="en-FR" dirty="0"/>
              <a:t>FUTURE !!!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55470-6DA1-1BC4-0E08-39373CC714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290918"/>
            <a:ext cx="8915400" cy="5567082"/>
          </a:xfrm>
        </p:spPr>
        <p:txBody>
          <a:bodyPr>
            <a:normAutofit/>
          </a:bodyPr>
          <a:lstStyle/>
          <a:p>
            <a:r>
              <a:rPr lang="en-GB" sz="2400" dirty="0"/>
              <a:t>To address the challenges ahead, Industry self-regulation is an important first step. </a:t>
            </a:r>
          </a:p>
          <a:p>
            <a:r>
              <a:rPr lang="en-GB" sz="2400" dirty="0"/>
              <a:t>at least three building blocks for the regulation of frontier models are needed: </a:t>
            </a:r>
          </a:p>
          <a:p>
            <a:r>
              <a:rPr lang="en-GB" sz="2400" dirty="0"/>
              <a:t>(1) standard-setting processes to identify appropriate requirements for frontier AI developers, </a:t>
            </a:r>
          </a:p>
          <a:p>
            <a:r>
              <a:rPr lang="en-GB" sz="2400" dirty="0"/>
              <a:t>(2) registration and reporting requirements to provide regulators with visibility into frontier AI development processes, and </a:t>
            </a:r>
          </a:p>
          <a:p>
            <a:r>
              <a:rPr lang="en-GB" sz="2400" dirty="0"/>
              <a:t>(3) mechanisms to ensure compliance with safety standards for the development and deployment of frontier AI models. </a:t>
            </a:r>
          </a:p>
          <a:p>
            <a:endParaRPr lang="en-GB" sz="2400" dirty="0"/>
          </a:p>
          <a:p>
            <a:endParaRPr lang="en-FR" sz="2400" dirty="0"/>
          </a:p>
        </p:txBody>
      </p:sp>
    </p:spTree>
    <p:extLst>
      <p:ext uri="{BB962C8B-B14F-4D97-AF65-F5344CB8AC3E}">
        <p14:creationId xmlns:p14="http://schemas.microsoft.com/office/powerpoint/2010/main" val="35959491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92435-F5E9-3F52-687F-71839B5E0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FR" dirty="0"/>
              <a:t>THIS IS NOT THE END!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57C02AF9-CE07-9C1F-6F3A-3F56B4138FD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589212" y="1905000"/>
          <a:ext cx="8915400" cy="40062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 descr="A red background with white text&#10;&#10;Description automatically generated">
            <a:extLst>
              <a:ext uri="{FF2B5EF4-FFF2-40B4-BE49-F238E27FC236}">
                <a16:creationId xmlns:a16="http://schemas.microsoft.com/office/drawing/2014/main" id="{3B1685E0-68EF-007F-9767-E9F5C0E5A9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0565" y="3429000"/>
            <a:ext cx="5959365" cy="280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530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A44C337-3893-4B29-A265-B1329150B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1E0B358-1267-4844-8B3D-B7A279B41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36169" y="228600"/>
            <a:ext cx="2851523" cy="6638625"/>
            <a:chOff x="2487613" y="285750"/>
            <a:chExt cx="2428875" cy="5654676"/>
          </a:xfrm>
        </p:grpSpPr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B24AA06A-F1A5-4BB3-9486-9AE7A53B3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BDF97590-C600-44CB-9303-4A3679F51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A9BBE156-3FFA-4DC4-8468-35BD28DDC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F7960DE5-3810-4B1E-B1E2-3BAFEA91E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359E957C-CE11-446F-8AA7-B3E98390B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A3E9FE34-CA9E-4443-BEBF-D1B9A1C6C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4F39D814-8A48-4509-BDEB-826F1065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8C6D08C0-8C49-4B87-9CF4-A1F08714FA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308C612B-4C0D-4863-B9CD-F86ABAA1B2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600B1EC8-1B55-4390-A183-C33B5E2273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1790A225-91E1-4BE5-A801-5F1E32721C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DFFC46A2-6BBF-47FD-BC17-5EE1DF7CB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F44CA9C-80E8-44E1-A79C-D6EBFC73B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77117" y="-786"/>
            <a:ext cx="2356675" cy="6854040"/>
            <a:chOff x="6627813" y="194833"/>
            <a:chExt cx="1952625" cy="5678918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8CB9417F-98D9-4998-B00B-A5932E4C7D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A79AA3D-583E-4A1E-AF7E-CBD980F59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D80C9F17-A6B2-4A12-BC77-F84264A669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49C9A53-ED97-44CE-BDD5-ED24892116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0F9FDAE7-225B-4072-8907-6EAA06174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9D49818B-8EA3-4B41-9783-EFE0C618C3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01903E65-D822-4457-B0A5-2F4168224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A5CF9DAB-75BF-43D9-B1E7-817D1FAA0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BB22916D-4BCF-4A4C-8714-A2564D34C3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4CD9F734-569E-44E7-BD53-6214E0F18C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7A5DAACB-2F42-40C8-BF6A-75B79299F9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AD78E0F9-8568-4672-A22F-4ED5B1A96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1244DFE-1576-86A5-BBCD-E037E2E87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096" y="624110"/>
            <a:ext cx="5021516" cy="1280890"/>
          </a:xfrm>
        </p:spPr>
        <p:txBody>
          <a:bodyPr>
            <a:normAutofit/>
          </a:bodyPr>
          <a:lstStyle/>
          <a:p>
            <a:r>
              <a:rPr lang="en-FR" dirty="0"/>
              <a:t>Regulatory efforts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A5CD610-ED7C-4CED-A9A1-174432C88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704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Freeform 11">
            <a:extLst>
              <a:ext uri="{FF2B5EF4-FFF2-40B4-BE49-F238E27FC236}">
                <a16:creationId xmlns:a16="http://schemas.microsoft.com/office/drawing/2014/main" id="{0C4379BF-8C7A-480A-BC36-DA55D92A9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4645704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0FFE70B-52E7-0029-7CB6-4FE68F6735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937" r="15496" b="-1"/>
          <a:stretch/>
        </p:blipFill>
        <p:spPr>
          <a:xfrm>
            <a:off x="-1555" y="1731"/>
            <a:ext cx="4671091" cy="685800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D451FF3-121D-56B2-F42B-44B4D88B34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8191" y="1410941"/>
            <a:ext cx="5066419" cy="5435143"/>
          </a:xfrm>
        </p:spPr>
        <p:txBody>
          <a:bodyPr>
            <a:normAutofit/>
          </a:bodyPr>
          <a:lstStyle/>
          <a:p>
            <a:r>
              <a:rPr lang="en-US" sz="2400" dirty="0"/>
              <a:t>posing a distinct regulatory challenge due to the possibility of their misuse</a:t>
            </a:r>
          </a:p>
          <a:p>
            <a:r>
              <a:rPr lang="en-US" sz="2400" dirty="0"/>
              <a:t>challenge to traditional governance models; </a:t>
            </a:r>
          </a:p>
          <a:p>
            <a:r>
              <a:rPr lang="en-US" sz="2400" dirty="0"/>
              <a:t>AI’s trajectory will be largely determined by a handful  private businesses</a:t>
            </a:r>
          </a:p>
          <a:p>
            <a:r>
              <a:rPr lang="en-US" sz="2400" dirty="0"/>
              <a:t>technologists, not policymakers or bureaucrats, exercise authority </a:t>
            </a:r>
          </a:p>
          <a:p>
            <a:r>
              <a:rPr lang="en-US" sz="2400" dirty="0"/>
              <a:t>Governments try to catch up but,…!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27771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22675-B470-57E7-BB9E-D09ED95C2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70" y="624110"/>
            <a:ext cx="4097302" cy="1280890"/>
          </a:xfrm>
        </p:spPr>
        <p:txBody>
          <a:bodyPr>
            <a:normAutofit fontScale="90000"/>
          </a:bodyPr>
          <a:lstStyle/>
          <a:p>
            <a:r>
              <a:rPr lang="en-FR" sz="3200" dirty="0"/>
              <a:t>How AI transforming the world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888AE94-2DE0-FE3F-F709-7ACB40D999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956" y="1757082"/>
            <a:ext cx="4097302" cy="4751294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As Ai spread, experts predict the best and worst changes in digital life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Deep concerns about people and society’s well being.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58E855-CCB7-DF2B-6E7B-23CA14148F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64" r="-4" b="6339"/>
          <a:stretch/>
        </p:blipFill>
        <p:spPr>
          <a:xfrm>
            <a:off x="6091918" y="10"/>
            <a:ext cx="6100081" cy="3383267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1D1D958-EC32-143A-2C8B-ACBC5C63A8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13" r="32515" b="-1"/>
          <a:stretch/>
        </p:blipFill>
        <p:spPr>
          <a:xfrm>
            <a:off x="6091919" y="3474721"/>
            <a:ext cx="3004319" cy="3383280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B88ACDB-892C-07AB-4186-E7A82DB0B1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996" r="24729" b="-4"/>
          <a:stretch/>
        </p:blipFill>
        <p:spPr>
          <a:xfrm>
            <a:off x="9187677" y="3474720"/>
            <a:ext cx="3004322" cy="338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3162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2F2E1-3526-E5D0-8584-3E7BC639D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45719"/>
          </a:xfrm>
        </p:spPr>
        <p:txBody>
          <a:bodyPr>
            <a:normAutofit fontScale="90000"/>
          </a:bodyPr>
          <a:lstStyle/>
          <a:p>
            <a:endParaRPr lang="en-FR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81E9B50-4EA0-93B0-A546-F486533C81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2894" y="669829"/>
            <a:ext cx="9538447" cy="5695112"/>
          </a:xfrm>
        </p:spPr>
      </p:pic>
    </p:spTree>
    <p:extLst>
      <p:ext uri="{BB962C8B-B14F-4D97-AF65-F5344CB8AC3E}">
        <p14:creationId xmlns:p14="http://schemas.microsoft.com/office/powerpoint/2010/main" val="1341201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CDAE5-7D0A-5054-A179-90752F768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challenge of governing AI unlike anything! </a:t>
            </a:r>
            <a:endParaRPr lang="en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64510-C851-2643-B67D-396A6E2A99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sz="2400" dirty="0"/>
              <a:t>At least for the next few years, AI's trajectory will be largely determined by the decisions of a handful of private businesses</a:t>
            </a:r>
          </a:p>
          <a:p>
            <a:endParaRPr lang="en-GB" sz="2400" dirty="0"/>
          </a:p>
          <a:p>
            <a:r>
              <a:rPr lang="en-GB" sz="2400" dirty="0"/>
              <a:t>technologists, not policymakers or bureaucrats, will exercise authority over a force that could profoundly alter the power of nation-states and how they relate to each other. </a:t>
            </a:r>
            <a:endParaRPr lang="en-FR" sz="2400" dirty="0"/>
          </a:p>
        </p:txBody>
      </p:sp>
    </p:spTree>
    <p:extLst>
      <p:ext uri="{BB962C8B-B14F-4D97-AF65-F5344CB8AC3E}">
        <p14:creationId xmlns:p14="http://schemas.microsoft.com/office/powerpoint/2010/main" val="2766811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A495E-6035-6DEF-5254-2AC15BC20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-2169459"/>
            <a:ext cx="8911687" cy="1902759"/>
          </a:xfrm>
        </p:spPr>
        <p:txBody>
          <a:bodyPr/>
          <a:lstStyle/>
          <a:p>
            <a:r>
              <a:rPr lang="en-GB" dirty="0"/>
              <a:t>China: Significant steps in regulating AI and other emerging technologies</a:t>
            </a:r>
            <a:endParaRPr lang="en-FR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1614BF4-794F-D34C-C549-89CEBDD989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3225" y="2133600"/>
            <a:ext cx="5667375" cy="377825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1AFA84-6167-8F3E-713B-07D2C7AAC7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350" y="2362200"/>
            <a:ext cx="3797300" cy="2133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652949-D5C3-E0A3-E404-264ABA29C2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2362200"/>
            <a:ext cx="3810000" cy="2133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06A1E9-E090-2F3F-5611-AAC785843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350" y="2362200"/>
            <a:ext cx="3797300" cy="2133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38B5BC-489F-4E73-F9BA-6D4562023D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9750" y="2266950"/>
            <a:ext cx="3492500" cy="2324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8E4713-9CF4-6C1F-3387-DECBE94DEE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9750" y="2266950"/>
            <a:ext cx="3492500" cy="2324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B08990-2FA9-C48B-CF88-545A4843C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350" y="2362200"/>
            <a:ext cx="3797300" cy="2133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8FFFA1-4F65-8184-BF13-82CF6A37C1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2500" y="0"/>
            <a:ext cx="7772400" cy="5181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0E9541-72C0-664D-1037-D23DD8632A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250" y="2000250"/>
            <a:ext cx="2857500" cy="2857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A087C1-F988-73C8-E582-B3583D69DC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7500" y="2393950"/>
            <a:ext cx="3937000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72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9C3B1-59B7-1A11-477E-035A86ECA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FR" dirty="0"/>
              <a:t>China and Digital Regulations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150BD3-70FE-581F-E2CC-96FDA9F87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527858"/>
            <a:ext cx="8915400" cy="4706032"/>
          </a:xfrm>
        </p:spPr>
        <p:txBody>
          <a:bodyPr>
            <a:noAutofit/>
          </a:bodyPr>
          <a:lstStyle/>
          <a:p>
            <a:r>
              <a:rPr lang="en-GB" sz="2000" dirty="0"/>
              <a:t>in August 2023 issued a document with the deadline of 2025 to boost the country’s global competitiveness in the digital economy.</a:t>
            </a:r>
          </a:p>
          <a:p>
            <a:endParaRPr lang="en-GB" sz="2000" dirty="0"/>
          </a:p>
          <a:p>
            <a:r>
              <a:rPr lang="en-GB" sz="2000" dirty="0"/>
              <a:t>With the output of 10 per cent of the country’s GDP,</a:t>
            </a:r>
          </a:p>
          <a:p>
            <a:endParaRPr lang="en-GB" sz="2000" dirty="0"/>
          </a:p>
          <a:p>
            <a:r>
              <a:rPr lang="en-GB" sz="2000" dirty="0"/>
              <a:t>To enhance its basic research capabilities in “strategic areas” such as sensors, quantum information, communications, integrated circuits, key software, big data, AI, blockchain and new materials.</a:t>
            </a:r>
          </a:p>
          <a:p>
            <a:endParaRPr lang="en-GB" sz="2000" dirty="0"/>
          </a:p>
          <a:p>
            <a:r>
              <a:rPr lang="en-GB" sz="2000" dirty="0"/>
              <a:t>increasing the size of the software and information technology service industry from 8.2 trillion RMB (US$1.3 billion) currently, to 14 trillion RMB by 2025, and boost digital trade from 37.2 trillion RMB to 46 trillion RMB over the same period.</a:t>
            </a:r>
            <a:endParaRPr lang="en-FR" sz="2000" dirty="0"/>
          </a:p>
        </p:txBody>
      </p:sp>
    </p:spTree>
    <p:extLst>
      <p:ext uri="{BB962C8B-B14F-4D97-AF65-F5344CB8AC3E}">
        <p14:creationId xmlns:p14="http://schemas.microsoft.com/office/powerpoint/2010/main" val="726699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5">
            <a:extLst>
              <a:ext uri="{FF2B5EF4-FFF2-40B4-BE49-F238E27FC236}">
                <a16:creationId xmlns:a16="http://schemas.microsoft.com/office/drawing/2014/main" id="{44923BC9-A12D-4024-9E17-3EAAFC23C4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EB91B6-CE54-5712-4546-D446617A6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8200" y="624110"/>
            <a:ext cx="4316411" cy="1280890"/>
          </a:xfrm>
        </p:spPr>
        <p:txBody>
          <a:bodyPr>
            <a:normAutofit/>
          </a:bodyPr>
          <a:lstStyle/>
          <a:p>
            <a:r>
              <a:rPr lang="en-FR" dirty="0"/>
              <a:t>European Union: </a:t>
            </a:r>
            <a:r>
              <a:rPr lang="en-GB" dirty="0"/>
              <a:t>AI Act </a:t>
            </a:r>
            <a:endParaRPr lang="en-FR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69BDB8F-47F7-461B-ADB1-EBC6869C0B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bg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C02D881-EBA5-424C-B82B-FE82BF4C1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848" y="962669"/>
            <a:ext cx="2322898" cy="2386816"/>
          </a:xfrm>
          <a:prstGeom prst="rect">
            <a:avLst/>
          </a:prstGeom>
          <a:solidFill>
            <a:srgbClr val="FFFFFE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20EA77-2462-9667-B5C4-A359B9A595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66" r="26434"/>
          <a:stretch/>
        </p:blipFill>
        <p:spPr>
          <a:xfrm>
            <a:off x="814601" y="1127377"/>
            <a:ext cx="1993392" cy="20574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95E149B-7D22-41A2-B41F-3D7FB72A7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40714" y="962669"/>
            <a:ext cx="2322898" cy="2386816"/>
          </a:xfrm>
          <a:prstGeom prst="rect">
            <a:avLst/>
          </a:prstGeom>
          <a:solidFill>
            <a:srgbClr val="FFFFFE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458EE3-8271-48E1-5812-6D5140BBDC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85" r="14845" b="5"/>
          <a:stretch/>
        </p:blipFill>
        <p:spPr>
          <a:xfrm>
            <a:off x="3305467" y="624110"/>
            <a:ext cx="1993392" cy="2560667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9D1D8D0-B469-4778-B649-C928295A8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351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53">
            <a:extLst>
              <a:ext uri="{FF2B5EF4-FFF2-40B4-BE49-F238E27FC236}">
                <a16:creationId xmlns:a16="http://schemas.microsoft.com/office/drawing/2014/main" id="{834BF4A3-BDA0-4E23-9F06-B6B0F6E3D9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3510" y="680545"/>
            <a:ext cx="878363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921200D-D96F-49F5-AAC0-E087771C7D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848" y="3510354"/>
            <a:ext cx="2322898" cy="2386816"/>
          </a:xfrm>
          <a:prstGeom prst="rect">
            <a:avLst/>
          </a:prstGeom>
          <a:solidFill>
            <a:srgbClr val="FFFFFE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DE3D4F-9478-6C0C-F47C-E69EC8B269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622" r="11878"/>
          <a:stretch/>
        </p:blipFill>
        <p:spPr>
          <a:xfrm>
            <a:off x="814601" y="3675061"/>
            <a:ext cx="1993392" cy="2946455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60F66401-51B3-4A7D-9977-7CC307461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40714" y="3510354"/>
            <a:ext cx="2322898" cy="2386816"/>
          </a:xfrm>
          <a:prstGeom prst="rect">
            <a:avLst/>
          </a:prstGeom>
          <a:solidFill>
            <a:srgbClr val="FFFFFE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4EE6F6A-A429-8C68-97DF-F6F090E59E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238" r="9262"/>
          <a:stretch/>
        </p:blipFill>
        <p:spPr>
          <a:xfrm>
            <a:off x="3305466" y="3675062"/>
            <a:ext cx="2788043" cy="205740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5DD025E-EE5F-AB67-EC96-ADCD09BD6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8200" y="1905000"/>
            <a:ext cx="4316412" cy="4953000"/>
          </a:xfrm>
        </p:spPr>
        <p:txBody>
          <a:bodyPr>
            <a:normAutofit/>
          </a:bodyPr>
          <a:lstStyle/>
          <a:p>
            <a:r>
              <a:rPr lang="en-US" sz="2400" dirty="0"/>
              <a:t>decisions on job </a:t>
            </a:r>
          </a:p>
          <a:p>
            <a:endParaRPr lang="en-US" sz="2400" dirty="0"/>
          </a:p>
          <a:p>
            <a:r>
              <a:rPr lang="en-US" sz="2400" dirty="0"/>
              <a:t>loan applications</a:t>
            </a:r>
          </a:p>
          <a:p>
            <a:endParaRPr lang="en-US" sz="2400" dirty="0"/>
          </a:p>
          <a:p>
            <a:r>
              <a:rPr lang="en-US" sz="2400" dirty="0"/>
              <a:t>to control, or even ban, “high-risk” AI systems. </a:t>
            </a:r>
          </a:p>
          <a:p>
            <a:endParaRPr lang="en-US" sz="2400" dirty="0"/>
          </a:p>
          <a:p>
            <a:r>
              <a:rPr lang="en-US" sz="2400" dirty="0"/>
              <a:t>force companies to disclose their source of data for creating and training their models.</a:t>
            </a:r>
          </a:p>
        </p:txBody>
      </p:sp>
    </p:spTree>
    <p:extLst>
      <p:ext uri="{BB962C8B-B14F-4D97-AF65-F5344CB8AC3E}">
        <p14:creationId xmlns:p14="http://schemas.microsoft.com/office/powerpoint/2010/main" val="1538290376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521</TotalTime>
  <Words>651</Words>
  <Application>Microsoft Macintosh PowerPoint</Application>
  <PresentationFormat>Widescreen</PresentationFormat>
  <Paragraphs>89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Century Gothic</vt:lpstr>
      <vt:lpstr>Wingdings 3</vt:lpstr>
      <vt:lpstr>Wisp</vt:lpstr>
      <vt:lpstr>SHAPING THE FUTURE  EMBRACING DIGITAL TRANSFORMATION FOR ETHICAL GOVERNANCE MOVEMENTS</vt:lpstr>
      <vt:lpstr>Rise of Emerging Technologies</vt:lpstr>
      <vt:lpstr>Regulatory efforts</vt:lpstr>
      <vt:lpstr>How AI transforming the world</vt:lpstr>
      <vt:lpstr>PowerPoint Presentation</vt:lpstr>
      <vt:lpstr>challenge of governing AI unlike anything! </vt:lpstr>
      <vt:lpstr>China: Significant steps in regulating AI and other emerging technologies</vt:lpstr>
      <vt:lpstr>China and Digital Regulations</vt:lpstr>
      <vt:lpstr>European Union: AI Act </vt:lpstr>
      <vt:lpstr>EU AI Act” is a piece of prescriptive product safety legislation</vt:lpstr>
      <vt:lpstr>AI lifecycle management by EU</vt:lpstr>
      <vt:lpstr>UK “horizontal” (or “cross-sectoral”) approach</vt:lpstr>
      <vt:lpstr>UK CONTINUES,..</vt:lpstr>
      <vt:lpstr>formulating of a legislation Bill on AI regulations.</vt:lpstr>
      <vt:lpstr>G-7 Summit in Hiroshima</vt:lpstr>
      <vt:lpstr>EU- AI regulation as a model?</vt:lpstr>
      <vt:lpstr>Can we regulate them? </vt:lpstr>
      <vt:lpstr>AI will change human life but, designed well, an AI governance regime of the kind could suit all </vt:lpstr>
      <vt:lpstr>PROMOTE THE BEST, PREVENT THE WORST</vt:lpstr>
      <vt:lpstr>2023 tope emerging technologies</vt:lpstr>
      <vt:lpstr>FUTURE !!!</vt:lpstr>
      <vt:lpstr>THIS IS NOT THE END!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Mehri Madarshahi</dc:creator>
  <cp:lastModifiedBy>Mehri Madarshahi</cp:lastModifiedBy>
  <cp:revision>3</cp:revision>
  <dcterms:created xsi:type="dcterms:W3CDTF">2023-09-27T13:29:28Z</dcterms:created>
  <dcterms:modified xsi:type="dcterms:W3CDTF">2023-10-12T16:41:34Z</dcterms:modified>
</cp:coreProperties>
</file>